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80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16" r:id="rId1"/>
    <p:sldMasterId id="2147484528" r:id="rId2"/>
  </p:sldMasterIdLst>
  <p:notesMasterIdLst>
    <p:notesMasterId r:id="rId139"/>
  </p:notesMasterIdLst>
  <p:sldIdLst>
    <p:sldId id="256" r:id="rId3"/>
    <p:sldId id="257" r:id="rId4"/>
    <p:sldId id="272" r:id="rId5"/>
    <p:sldId id="273" r:id="rId6"/>
    <p:sldId id="275" r:id="rId7"/>
    <p:sldId id="261" r:id="rId8"/>
    <p:sldId id="262" r:id="rId9"/>
    <p:sldId id="264" r:id="rId10"/>
    <p:sldId id="443" r:id="rId11"/>
    <p:sldId id="444" r:id="rId12"/>
    <p:sldId id="445" r:id="rId13"/>
    <p:sldId id="446" r:id="rId14"/>
    <p:sldId id="447" r:id="rId15"/>
    <p:sldId id="270" r:id="rId16"/>
    <p:sldId id="271" r:id="rId17"/>
    <p:sldId id="448" r:id="rId18"/>
    <p:sldId id="258" r:id="rId19"/>
    <p:sldId id="268" r:id="rId20"/>
    <p:sldId id="329" r:id="rId21"/>
    <p:sldId id="330" r:id="rId22"/>
    <p:sldId id="269" r:id="rId23"/>
    <p:sldId id="259" r:id="rId24"/>
    <p:sldId id="440" r:id="rId25"/>
    <p:sldId id="441" r:id="rId26"/>
    <p:sldId id="278" r:id="rId27"/>
    <p:sldId id="302" r:id="rId28"/>
    <p:sldId id="339" r:id="rId29"/>
    <p:sldId id="282" r:id="rId30"/>
    <p:sldId id="340" r:id="rId31"/>
    <p:sldId id="279" r:id="rId32"/>
    <p:sldId id="331" r:id="rId33"/>
    <p:sldId id="277" r:id="rId34"/>
    <p:sldId id="281" r:id="rId35"/>
    <p:sldId id="284" r:id="rId36"/>
    <p:sldId id="332" r:id="rId37"/>
    <p:sldId id="333" r:id="rId38"/>
    <p:sldId id="334" r:id="rId39"/>
    <p:sldId id="335" r:id="rId40"/>
    <p:sldId id="289" r:id="rId41"/>
    <p:sldId id="290" r:id="rId42"/>
    <p:sldId id="294" r:id="rId43"/>
    <p:sldId id="295" r:id="rId44"/>
    <p:sldId id="296" r:id="rId45"/>
    <p:sldId id="297" r:id="rId46"/>
    <p:sldId id="283" r:id="rId47"/>
    <p:sldId id="298" r:id="rId48"/>
    <p:sldId id="336" r:id="rId49"/>
    <p:sldId id="337" r:id="rId50"/>
    <p:sldId id="301" r:id="rId51"/>
    <p:sldId id="338" r:id="rId52"/>
    <p:sldId id="280" r:id="rId53"/>
    <p:sldId id="260" r:id="rId54"/>
    <p:sldId id="304" r:id="rId55"/>
    <p:sldId id="305" r:id="rId56"/>
    <p:sldId id="306" r:id="rId57"/>
    <p:sldId id="263" r:id="rId58"/>
    <p:sldId id="266" r:id="rId59"/>
    <p:sldId id="308" r:id="rId60"/>
    <p:sldId id="286" r:id="rId61"/>
    <p:sldId id="285" r:id="rId62"/>
    <p:sldId id="267" r:id="rId63"/>
    <p:sldId id="299" r:id="rId64"/>
    <p:sldId id="321" r:id="rId65"/>
    <p:sldId id="300" r:id="rId66"/>
    <p:sldId id="265" r:id="rId67"/>
    <p:sldId id="292" r:id="rId68"/>
    <p:sldId id="414" r:id="rId69"/>
    <p:sldId id="416" r:id="rId70"/>
    <p:sldId id="439" r:id="rId71"/>
    <p:sldId id="437" r:id="rId72"/>
    <p:sldId id="417" r:id="rId73"/>
    <p:sldId id="418" r:id="rId74"/>
    <p:sldId id="419" r:id="rId75"/>
    <p:sldId id="420" r:id="rId76"/>
    <p:sldId id="421" r:id="rId77"/>
    <p:sldId id="438" r:id="rId78"/>
    <p:sldId id="423" r:id="rId79"/>
    <p:sldId id="274" r:id="rId80"/>
    <p:sldId id="449" r:id="rId81"/>
    <p:sldId id="276" r:id="rId82"/>
    <p:sldId id="450" r:id="rId83"/>
    <p:sldId id="451" r:id="rId84"/>
    <p:sldId id="452" r:id="rId85"/>
    <p:sldId id="453" r:id="rId86"/>
    <p:sldId id="454" r:id="rId87"/>
    <p:sldId id="455" r:id="rId88"/>
    <p:sldId id="456" r:id="rId89"/>
    <p:sldId id="457" r:id="rId90"/>
    <p:sldId id="458" r:id="rId91"/>
    <p:sldId id="459" r:id="rId92"/>
    <p:sldId id="287" r:id="rId93"/>
    <p:sldId id="288" r:id="rId94"/>
    <p:sldId id="460" r:id="rId95"/>
    <p:sldId id="461" r:id="rId96"/>
    <p:sldId id="291" r:id="rId97"/>
    <p:sldId id="462" r:id="rId98"/>
    <p:sldId id="293" r:id="rId99"/>
    <p:sldId id="463" r:id="rId100"/>
    <p:sldId id="464" r:id="rId101"/>
    <p:sldId id="465" r:id="rId102"/>
    <p:sldId id="466" r:id="rId103"/>
    <p:sldId id="467" r:id="rId104"/>
    <p:sldId id="468" r:id="rId105"/>
    <p:sldId id="469" r:id="rId106"/>
    <p:sldId id="470" r:id="rId107"/>
    <p:sldId id="471" r:id="rId108"/>
    <p:sldId id="303" r:id="rId109"/>
    <p:sldId id="472" r:id="rId110"/>
    <p:sldId id="473" r:id="rId111"/>
    <p:sldId id="474" r:id="rId112"/>
    <p:sldId id="307" r:id="rId113"/>
    <p:sldId id="475" r:id="rId114"/>
    <p:sldId id="309" r:id="rId115"/>
    <p:sldId id="310" r:id="rId116"/>
    <p:sldId id="311" r:id="rId117"/>
    <p:sldId id="312" r:id="rId118"/>
    <p:sldId id="313" r:id="rId119"/>
    <p:sldId id="314" r:id="rId120"/>
    <p:sldId id="315" r:id="rId121"/>
    <p:sldId id="316" r:id="rId122"/>
    <p:sldId id="317" r:id="rId123"/>
    <p:sldId id="318" r:id="rId124"/>
    <p:sldId id="319" r:id="rId125"/>
    <p:sldId id="320" r:id="rId126"/>
    <p:sldId id="476" r:id="rId127"/>
    <p:sldId id="322" r:id="rId128"/>
    <p:sldId id="323" r:id="rId129"/>
    <p:sldId id="324" r:id="rId130"/>
    <p:sldId id="325" r:id="rId131"/>
    <p:sldId id="326" r:id="rId132"/>
    <p:sldId id="327" r:id="rId133"/>
    <p:sldId id="328" r:id="rId134"/>
    <p:sldId id="477" r:id="rId135"/>
    <p:sldId id="478" r:id="rId136"/>
    <p:sldId id="479" r:id="rId137"/>
    <p:sldId id="480" r:id="rId1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809"/>
  </p:normalViewPr>
  <p:slideViewPr>
    <p:cSldViewPr snapToGrid="0" snapToObjects="1">
      <p:cViewPr varScale="1">
        <p:scale>
          <a:sx n="90" d="100"/>
          <a:sy n="90" d="100"/>
        </p:scale>
        <p:origin x="90" y="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6318-4E8A-D34C-AB19-C590C737C88E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039F7-9394-A245-B939-DF533F2CB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8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2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Hyper-parameters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4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7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5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8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02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7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1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25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24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73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7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37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8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5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7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8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8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44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31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5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4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92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85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74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54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2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2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9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zero-centered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 layers of processing would be receiving data that is not zero-centered.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data coming into a neuron is always positive then the gradient on the weights will be either all be positive, or all negative (depending on the gradient of the whole expression).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introduce undesirable zig-zagging dynamics in the gradient weight updates.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once these gradients are added up across a data  batch the final weight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can have variable signs, somewhat mitigating this issue.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3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ReLU</a:t>
            </a:r>
            <a:r>
              <a:rPr lang="en-US" sz="1200" dirty="0"/>
              <a:t> units can “die”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large gradient flowing through a </a:t>
            </a:r>
            <a:r>
              <a:rPr lang="en-US" sz="1200" dirty="0" err="1"/>
              <a:t>ReLU</a:t>
            </a:r>
            <a:r>
              <a:rPr lang="en-US" sz="1200" dirty="0"/>
              <a:t> could cause weights to update in such a way that the neuron will never activate on any </a:t>
            </a:r>
            <a:r>
              <a:rPr lang="en-US" sz="1200" dirty="0" err="1"/>
              <a:t>datapoint</a:t>
            </a:r>
            <a:r>
              <a:rPr lang="en-US" sz="1200" dirty="0"/>
              <a:t> again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gradient flowing through the unit will forever be zero from that point 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With a proper setting of the learning rate this is less frequently an issue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85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www.asimovinstitute.org</a:t>
            </a:r>
            <a:r>
              <a:rPr lang="en-US" dirty="0"/>
              <a:t>/neural-network-zoo/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40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98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width m of the convolution filters is set to 5 </a:t>
            </a:r>
            <a:endParaRPr lang="en-US" dirty="0"/>
          </a:p>
          <a:p>
            <a:r>
              <a:rPr lang="en-US" dirty="0"/>
              <a:t>n</a:t>
            </a:r>
            <a:r>
              <a:rPr lang="en-US" baseline="0" dirty="0"/>
              <a:t> = 300 feature maps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layer embeds words into low-dimensional vectors. </a:t>
            </a:r>
          </a:p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5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70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pbs.twimg.com</a:t>
            </a:r>
            <a:r>
              <a:rPr lang="en-US" dirty="0"/>
              <a:t>/media/C2j-8j5UsAACgEK.jpg</a:t>
            </a:r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36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6E8C9-8660-F647-A5E4-C6A1E8096A8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8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6E8C9-8660-F647-A5E4-C6A1E8096A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34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626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9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20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891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420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24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14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914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34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8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8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824036" y="3923015"/>
            <a:ext cx="3344981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3808271" y="2587843"/>
            <a:ext cx="7697445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4453079" y="3015792"/>
            <a:ext cx="6462717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4267332" y="4766917"/>
            <a:ext cx="6448608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1284390" y="5061540"/>
            <a:ext cx="2624713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March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863457" y="4135346"/>
            <a:ext cx="2781175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2641919" y="5509809"/>
            <a:ext cx="98424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12192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50279"/>
            <a:ext cx="2617760" cy="5469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40" y="838199"/>
            <a:ext cx="7877120" cy="5181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11124"/>
            <a:ext cx="106102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6938" y="4363972"/>
            <a:ext cx="1019937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6739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11124"/>
            <a:ext cx="106102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6938" y="4363972"/>
            <a:ext cx="10199370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789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776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903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92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94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344000"/>
            <a:ext cx="10721920" cy="144267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1" y="1497994"/>
            <a:ext cx="10721919" cy="2097259"/>
          </a:xfrm>
        </p:spPr>
        <p:txBody>
          <a:bodyPr anchor="b"/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754403"/>
            <a:ext cx="99568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78D1B-BB73-41B2-8202-C6678B761557}" type="datetime4">
              <a:rPr lang="en-US" smtClean="0"/>
              <a:pPr/>
              <a:t>March 9,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344000"/>
            <a:ext cx="10721920" cy="144267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21664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039112"/>
            <a:ext cx="487680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664" y="2038389"/>
            <a:ext cx="402336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54788" y="2038387"/>
            <a:ext cx="4019611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5244850" y="4281003"/>
            <a:ext cx="1717993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5234482" y="3316841"/>
            <a:ext cx="1717993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121664" y="2743199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7059168" y="2743200"/>
            <a:ext cx="4023360" cy="324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349741"/>
            <a:ext cx="10721920" cy="1163637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1" y="1487082"/>
            <a:ext cx="4011084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3" y="835428"/>
            <a:ext cx="6265827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041" y="3408421"/>
            <a:ext cx="4011084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91206"/>
            <a:ext cx="37084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40" y="4669655"/>
            <a:ext cx="1072192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840736" y="594360"/>
            <a:ext cx="6498336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600" y="5416153"/>
            <a:ext cx="89408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4">
            <a:lum bright="-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40" y="266247"/>
            <a:ext cx="10721920" cy="10174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038388"/>
            <a:ext cx="99568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40" y="6148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9A13538-6727-E34D-AF87-C8A5A06F92D2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488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2160" y="6148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73854F61-4EB2-064B-9FEB-93EFAD73A1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23" r:id="rId7"/>
    <p:sldLayoutId id="2147484524" r:id="rId8"/>
    <p:sldLayoutId id="2147484525" r:id="rId9"/>
    <p:sldLayoutId id="2147484526" r:id="rId10"/>
    <p:sldLayoutId id="2147484527" r:id="rId11"/>
    <p:sldLayoutId id="214748453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73340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6155"/>
            <a:ext cx="7330440" cy="419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01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efkine.com/general/2016/09/05/backpropagation-in-convolutional-neural-networks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efkine.com/general/2016/09/05/backpropagation-in-convolutional-neural-networks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fkine.com/general/2016/09/05/backpropagation-in-convolutional-neural-networks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fkine.com/general/2016/09/05/backpropagation-in-convolutional-neural-networks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efkine.com/general/2016/09/05/backpropagation-in-convolutional-neural-networks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hyperlink" Target="http://beej.us/blog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matlab-rgb-image-representation/" TargetMode="Externa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5.pdf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page.flsi.or.j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5.pdf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hyperlink" Target="http://deeplearning.net/software/theano/tutorial/conv_arithmet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#poo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#poo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#pool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#poo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#pool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lectures/cs224n-2017-lecture10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45430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ctivation_function" TargetMode="Externa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6.png"/><Relationship Id="rId7" Type="http://schemas.openxmlformats.org/officeDocument/2006/relationships/hyperlink" Target="http://www.wildml.com/2015/10/recurrent-neural-networks-tutorial-part-3-backpropagation-through-time-and-vanishing-gradient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s.nyu.edu/~david/course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esantus.com/blog/2019/1/31/convolu" TargetMode="External"/><Relationship Id="rId4" Type="http://schemas.openxmlformats.org/officeDocument/2006/relationships/image" Target="../media/image21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efkine.com/general/2016/09/05/backpropagation-in-convolutional-neural-networks/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Deep Learning	</a:t>
            </a:r>
          </a:p>
        </p:txBody>
      </p:sp>
    </p:spTree>
    <p:extLst>
      <p:ext uri="{BB962C8B-B14F-4D97-AF65-F5344CB8AC3E}">
        <p14:creationId xmlns:p14="http://schemas.microsoft.com/office/powerpoint/2010/main" val="102022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40" dirty="0"/>
              <a:t> </a:t>
            </a:r>
            <a:r>
              <a:rPr dirty="0"/>
              <a:t>How</a:t>
            </a:r>
            <a:r>
              <a:rPr spc="-130" dirty="0"/>
              <a:t> </a:t>
            </a:r>
            <a:r>
              <a:rPr dirty="0"/>
              <a:t>Vision</a:t>
            </a:r>
            <a:r>
              <a:rPr spc="-130" dirty="0"/>
              <a:t> </a:t>
            </a:r>
            <a:r>
              <a:rPr spc="-10" dirty="0"/>
              <a:t>System</a:t>
            </a:r>
            <a:r>
              <a:rPr spc="-130" dirty="0"/>
              <a:t> </a:t>
            </a:r>
            <a:r>
              <a:rPr spc="-10" dirty="0"/>
              <a:t>Works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842" y="1574066"/>
            <a:ext cx="7722560" cy="4818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54832" y="6513068"/>
            <a:ext cx="6947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https://neuwritesd.files.wordpress.com/2015/10/visual_stream_small.png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640749"/>
          <a:ext cx="3219448" cy="289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1175" y="3825483"/>
            <a:ext cx="1997075" cy="1791970"/>
          </a:xfrm>
          <a:custGeom>
            <a:avLst/>
            <a:gdLst/>
            <a:ahLst/>
            <a:cxnLst/>
            <a:rect l="l" t="t" r="r" b="b"/>
            <a:pathLst>
              <a:path w="1997075" h="1791970">
                <a:moveTo>
                  <a:pt x="0" y="0"/>
                </a:moveTo>
                <a:lnTo>
                  <a:pt x="1996549" y="0"/>
                </a:lnTo>
                <a:lnTo>
                  <a:pt x="1996549" y="1791897"/>
                </a:lnTo>
                <a:lnTo>
                  <a:pt x="0" y="1791897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043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215" dirty="0"/>
              <a:t> </a:t>
            </a:r>
            <a:r>
              <a:rPr spc="-10" dirty="0"/>
              <a:t>Layer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2797271"/>
            <a:ext cx="5829300" cy="2940685"/>
            <a:chOff x="0" y="2797271"/>
            <a:chExt cx="5829300" cy="294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97271"/>
              <a:ext cx="5829091" cy="294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631" y="4288146"/>
              <a:ext cx="1237615" cy="1012190"/>
            </a:xfrm>
            <a:custGeom>
              <a:avLst/>
              <a:gdLst/>
              <a:ahLst/>
              <a:cxnLst/>
              <a:rect l="l" t="t" r="r" b="b"/>
              <a:pathLst>
                <a:path w="1237614" h="1012189">
                  <a:moveTo>
                    <a:pt x="1237171" y="0"/>
                  </a:moveTo>
                  <a:lnTo>
                    <a:pt x="0" y="0"/>
                  </a:lnTo>
                  <a:lnTo>
                    <a:pt x="0" y="1011979"/>
                  </a:lnTo>
                  <a:lnTo>
                    <a:pt x="1237171" y="1011979"/>
                  </a:lnTo>
                  <a:lnTo>
                    <a:pt x="1237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8371" y="4297171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460" y="4287178"/>
            <a:ext cx="2826385" cy="1200785"/>
          </a:xfrm>
          <a:custGeom>
            <a:avLst/>
            <a:gdLst/>
            <a:ahLst/>
            <a:cxnLst/>
            <a:rect l="l" t="t" r="r" b="b"/>
            <a:pathLst>
              <a:path w="2826385" h="1200785">
                <a:moveTo>
                  <a:pt x="2825790" y="0"/>
                </a:moveTo>
                <a:lnTo>
                  <a:pt x="0" y="0"/>
                </a:lnTo>
                <a:lnTo>
                  <a:pt x="0" y="1200329"/>
                </a:lnTo>
                <a:lnTo>
                  <a:pt x="2825790" y="1200329"/>
                </a:lnTo>
                <a:lnTo>
                  <a:pt x="2825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327" y="4294123"/>
            <a:ext cx="17183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2768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(aka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8708" y="4287178"/>
            <a:ext cx="1401445" cy="831215"/>
          </a:xfrm>
          <a:custGeom>
            <a:avLst/>
            <a:gdLst/>
            <a:ahLst/>
            <a:cxnLst/>
            <a:rect l="l" t="t" r="r" b="b"/>
            <a:pathLst>
              <a:path w="1401445" h="831214">
                <a:moveTo>
                  <a:pt x="1401166" y="0"/>
                </a:moveTo>
                <a:lnTo>
                  <a:pt x="0" y="0"/>
                </a:lnTo>
                <a:lnTo>
                  <a:pt x="0" y="830995"/>
                </a:lnTo>
                <a:lnTo>
                  <a:pt x="1401166" y="830995"/>
                </a:lnTo>
                <a:lnTo>
                  <a:pt x="1401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2819" y="4294123"/>
            <a:ext cx="97281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2565" marR="5080" indent="-190500">
              <a:lnSpc>
                <a:spcPct val="100800"/>
              </a:lnSpc>
              <a:spcBef>
                <a:spcPts val="75"/>
              </a:spcBef>
            </a:pPr>
            <a:r>
              <a:rPr sz="2400" spc="-25" dirty="0">
                <a:latin typeface="Calibri"/>
                <a:cs typeface="Calibri"/>
              </a:rPr>
              <a:t>Feature 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0663" y="3873978"/>
            <a:ext cx="2068830" cy="190500"/>
          </a:xfrm>
          <a:custGeom>
            <a:avLst/>
            <a:gdLst/>
            <a:ahLst/>
            <a:cxnLst/>
            <a:rect l="l" t="t" r="r" b="b"/>
            <a:pathLst>
              <a:path w="2068829" h="190500">
                <a:moveTo>
                  <a:pt x="190497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497" y="127000"/>
                </a:lnTo>
                <a:lnTo>
                  <a:pt x="158747" y="127000"/>
                </a:lnTo>
                <a:lnTo>
                  <a:pt x="158747" y="63500"/>
                </a:lnTo>
                <a:lnTo>
                  <a:pt x="190497" y="63500"/>
                </a:lnTo>
                <a:lnTo>
                  <a:pt x="190497" y="0"/>
                </a:lnTo>
                <a:close/>
              </a:path>
              <a:path w="2068829" h="190500">
                <a:moveTo>
                  <a:pt x="1878140" y="0"/>
                </a:moveTo>
                <a:lnTo>
                  <a:pt x="1878140" y="190500"/>
                </a:lnTo>
                <a:lnTo>
                  <a:pt x="2005140" y="127000"/>
                </a:lnTo>
                <a:lnTo>
                  <a:pt x="1909890" y="127000"/>
                </a:lnTo>
                <a:lnTo>
                  <a:pt x="1909890" y="63500"/>
                </a:lnTo>
                <a:lnTo>
                  <a:pt x="2005140" y="63500"/>
                </a:lnTo>
                <a:lnTo>
                  <a:pt x="1878140" y="0"/>
                </a:lnTo>
                <a:close/>
              </a:path>
              <a:path w="2068829" h="190500">
                <a:moveTo>
                  <a:pt x="190497" y="63500"/>
                </a:moveTo>
                <a:lnTo>
                  <a:pt x="158747" y="63500"/>
                </a:lnTo>
                <a:lnTo>
                  <a:pt x="158747" y="127000"/>
                </a:lnTo>
                <a:lnTo>
                  <a:pt x="190497" y="127000"/>
                </a:lnTo>
                <a:lnTo>
                  <a:pt x="190497" y="63500"/>
                </a:lnTo>
                <a:close/>
              </a:path>
              <a:path w="2068829" h="190500">
                <a:moveTo>
                  <a:pt x="1878140" y="63500"/>
                </a:moveTo>
                <a:lnTo>
                  <a:pt x="190497" y="63500"/>
                </a:lnTo>
                <a:lnTo>
                  <a:pt x="190497" y="127000"/>
                </a:lnTo>
                <a:lnTo>
                  <a:pt x="1878140" y="127000"/>
                </a:lnTo>
                <a:lnTo>
                  <a:pt x="1878140" y="63500"/>
                </a:lnTo>
                <a:close/>
              </a:path>
              <a:path w="2068829" h="190500">
                <a:moveTo>
                  <a:pt x="2005140" y="63500"/>
                </a:moveTo>
                <a:lnTo>
                  <a:pt x="1909890" y="63500"/>
                </a:lnTo>
                <a:lnTo>
                  <a:pt x="1909890" y="127000"/>
                </a:lnTo>
                <a:lnTo>
                  <a:pt x="2005140" y="127000"/>
                </a:lnTo>
                <a:lnTo>
                  <a:pt x="2068640" y="95250"/>
                </a:lnTo>
                <a:lnTo>
                  <a:pt x="200514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800" y="2758828"/>
            <a:ext cx="6165215" cy="2556510"/>
          </a:xfrm>
          <a:custGeom>
            <a:avLst/>
            <a:gdLst/>
            <a:ahLst/>
            <a:cxnLst/>
            <a:rect l="l" t="t" r="r" b="b"/>
            <a:pathLst>
              <a:path w="6165215" h="2556510">
                <a:moveTo>
                  <a:pt x="0" y="0"/>
                </a:moveTo>
                <a:lnTo>
                  <a:pt x="6165149" y="0"/>
                </a:lnTo>
                <a:lnTo>
                  <a:pt x="6165149" y="2556288"/>
                </a:lnTo>
                <a:lnTo>
                  <a:pt x="0" y="2556288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6540" y="1582420"/>
            <a:ext cx="8462010" cy="21672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4965" marR="151765" indent="-3429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Many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neural</a:t>
            </a:r>
            <a:r>
              <a:rPr sz="22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libraries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“convolution”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interchangeably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with “cross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correlation”;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22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mathematicians,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these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technically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54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Examples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these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slides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show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“cross-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correlation”</a:t>
            </a:r>
            <a:r>
              <a:rPr sz="2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2200">
              <a:latin typeface="Calibri"/>
              <a:cs typeface="Calibri"/>
            </a:endParaRPr>
          </a:p>
          <a:p>
            <a:pPr marL="6447155" marR="5080" indent="-39370" algn="r">
              <a:lnSpc>
                <a:spcPct val="100800"/>
              </a:lnSpc>
            </a:pP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6487430"/>
            <a:ext cx="92297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4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4"/>
              </a:rPr>
              <a:t>in-</a:t>
            </a:r>
            <a:r>
              <a:rPr sz="1800" spc="-20" dirty="0">
                <a:latin typeface="Calibri"/>
                <a:cs typeface="Calibri"/>
                <a:hlinkClick r:id="rId4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4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50" dirty="0"/>
              <a:t> </a:t>
            </a:r>
            <a:r>
              <a:rPr dirty="0"/>
              <a:t>Layer:</a:t>
            </a:r>
            <a:r>
              <a:rPr spc="-160" dirty="0"/>
              <a:t> </a:t>
            </a:r>
            <a:r>
              <a:rPr spc="-30" dirty="0"/>
              <a:t>Parameters</a:t>
            </a:r>
            <a:r>
              <a:rPr spc="-160" dirty="0"/>
              <a:t> </a:t>
            </a:r>
            <a:r>
              <a:rPr dirty="0"/>
              <a:t>to</a:t>
            </a:r>
            <a:r>
              <a:rPr spc="-145" dirty="0"/>
              <a:t> </a:t>
            </a:r>
            <a:r>
              <a:rPr spc="-10" dirty="0"/>
              <a:t>Learn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2797271"/>
            <a:ext cx="5829300" cy="2940685"/>
            <a:chOff x="0" y="2797271"/>
            <a:chExt cx="5829300" cy="294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97271"/>
              <a:ext cx="5829091" cy="294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631" y="4288146"/>
              <a:ext cx="1237615" cy="1012190"/>
            </a:xfrm>
            <a:custGeom>
              <a:avLst/>
              <a:gdLst/>
              <a:ahLst/>
              <a:cxnLst/>
              <a:rect l="l" t="t" r="r" b="b"/>
              <a:pathLst>
                <a:path w="1237614" h="1012189">
                  <a:moveTo>
                    <a:pt x="1237171" y="0"/>
                  </a:moveTo>
                  <a:lnTo>
                    <a:pt x="0" y="0"/>
                  </a:lnTo>
                  <a:lnTo>
                    <a:pt x="0" y="1011979"/>
                  </a:lnTo>
                  <a:lnTo>
                    <a:pt x="1237171" y="1011979"/>
                  </a:lnTo>
                  <a:lnTo>
                    <a:pt x="1237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8371" y="4297171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460" y="4287178"/>
            <a:ext cx="2826385" cy="1200785"/>
          </a:xfrm>
          <a:custGeom>
            <a:avLst/>
            <a:gdLst/>
            <a:ahLst/>
            <a:cxnLst/>
            <a:rect l="l" t="t" r="r" b="b"/>
            <a:pathLst>
              <a:path w="2826385" h="1200785">
                <a:moveTo>
                  <a:pt x="2825790" y="0"/>
                </a:moveTo>
                <a:lnTo>
                  <a:pt x="0" y="0"/>
                </a:lnTo>
                <a:lnTo>
                  <a:pt x="0" y="1200329"/>
                </a:lnTo>
                <a:lnTo>
                  <a:pt x="2825790" y="1200329"/>
                </a:lnTo>
                <a:lnTo>
                  <a:pt x="2825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327" y="4294123"/>
            <a:ext cx="17183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2768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(aka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8708" y="4287178"/>
            <a:ext cx="1401445" cy="831215"/>
          </a:xfrm>
          <a:custGeom>
            <a:avLst/>
            <a:gdLst/>
            <a:ahLst/>
            <a:cxnLst/>
            <a:rect l="l" t="t" r="r" b="b"/>
            <a:pathLst>
              <a:path w="1401445" h="831214">
                <a:moveTo>
                  <a:pt x="1401166" y="0"/>
                </a:moveTo>
                <a:lnTo>
                  <a:pt x="0" y="0"/>
                </a:lnTo>
                <a:lnTo>
                  <a:pt x="0" y="830995"/>
                </a:lnTo>
                <a:lnTo>
                  <a:pt x="1401166" y="830995"/>
                </a:lnTo>
                <a:lnTo>
                  <a:pt x="1401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2819" y="4294123"/>
            <a:ext cx="97281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2565" marR="5080" indent="-190500">
              <a:lnSpc>
                <a:spcPct val="100800"/>
              </a:lnSpc>
              <a:spcBef>
                <a:spcPts val="75"/>
              </a:spcBef>
            </a:pPr>
            <a:r>
              <a:rPr sz="2400" spc="-25" dirty="0">
                <a:latin typeface="Calibri"/>
                <a:cs typeface="Calibri"/>
              </a:rPr>
              <a:t>Feature 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0663" y="3873978"/>
            <a:ext cx="2068830" cy="190500"/>
          </a:xfrm>
          <a:custGeom>
            <a:avLst/>
            <a:gdLst/>
            <a:ahLst/>
            <a:cxnLst/>
            <a:rect l="l" t="t" r="r" b="b"/>
            <a:pathLst>
              <a:path w="2068829" h="190500">
                <a:moveTo>
                  <a:pt x="190497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497" y="127000"/>
                </a:lnTo>
                <a:lnTo>
                  <a:pt x="158747" y="127000"/>
                </a:lnTo>
                <a:lnTo>
                  <a:pt x="158747" y="63500"/>
                </a:lnTo>
                <a:lnTo>
                  <a:pt x="190497" y="63500"/>
                </a:lnTo>
                <a:lnTo>
                  <a:pt x="190497" y="0"/>
                </a:lnTo>
                <a:close/>
              </a:path>
              <a:path w="2068829" h="190500">
                <a:moveTo>
                  <a:pt x="1878140" y="0"/>
                </a:moveTo>
                <a:lnTo>
                  <a:pt x="1878140" y="190500"/>
                </a:lnTo>
                <a:lnTo>
                  <a:pt x="2005140" y="127000"/>
                </a:lnTo>
                <a:lnTo>
                  <a:pt x="1909890" y="127000"/>
                </a:lnTo>
                <a:lnTo>
                  <a:pt x="1909890" y="63500"/>
                </a:lnTo>
                <a:lnTo>
                  <a:pt x="2005140" y="63500"/>
                </a:lnTo>
                <a:lnTo>
                  <a:pt x="1878140" y="0"/>
                </a:lnTo>
                <a:close/>
              </a:path>
              <a:path w="2068829" h="190500">
                <a:moveTo>
                  <a:pt x="190497" y="63500"/>
                </a:moveTo>
                <a:lnTo>
                  <a:pt x="158747" y="63500"/>
                </a:lnTo>
                <a:lnTo>
                  <a:pt x="158747" y="127000"/>
                </a:lnTo>
                <a:lnTo>
                  <a:pt x="190497" y="127000"/>
                </a:lnTo>
                <a:lnTo>
                  <a:pt x="190497" y="63500"/>
                </a:lnTo>
                <a:close/>
              </a:path>
              <a:path w="2068829" h="190500">
                <a:moveTo>
                  <a:pt x="1878140" y="63500"/>
                </a:moveTo>
                <a:lnTo>
                  <a:pt x="190497" y="63500"/>
                </a:lnTo>
                <a:lnTo>
                  <a:pt x="190497" y="127000"/>
                </a:lnTo>
                <a:lnTo>
                  <a:pt x="1878140" y="127000"/>
                </a:lnTo>
                <a:lnTo>
                  <a:pt x="1878140" y="63500"/>
                </a:lnTo>
                <a:close/>
              </a:path>
              <a:path w="2068829" h="190500">
                <a:moveTo>
                  <a:pt x="2005140" y="63500"/>
                </a:moveTo>
                <a:lnTo>
                  <a:pt x="1909890" y="63500"/>
                </a:lnTo>
                <a:lnTo>
                  <a:pt x="1909890" y="127000"/>
                </a:lnTo>
                <a:lnTo>
                  <a:pt x="2005140" y="127000"/>
                </a:lnTo>
                <a:lnTo>
                  <a:pt x="2068640" y="95250"/>
                </a:lnTo>
                <a:lnTo>
                  <a:pt x="200514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113" y="3032020"/>
            <a:ext cx="1934210" cy="2136140"/>
          </a:xfrm>
          <a:custGeom>
            <a:avLst/>
            <a:gdLst/>
            <a:ahLst/>
            <a:cxnLst/>
            <a:rect l="l" t="t" r="r" b="b"/>
            <a:pathLst>
              <a:path w="1934210" h="2136140">
                <a:moveTo>
                  <a:pt x="0" y="0"/>
                </a:moveTo>
                <a:lnTo>
                  <a:pt x="1934055" y="0"/>
                </a:lnTo>
                <a:lnTo>
                  <a:pt x="1934055" y="2135581"/>
                </a:lnTo>
                <a:lnTo>
                  <a:pt x="0" y="2135581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11931" y="2989579"/>
            <a:ext cx="20669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435" marR="5080" indent="-39370">
              <a:lnSpc>
                <a:spcPct val="100800"/>
              </a:lnSpc>
              <a:spcBef>
                <a:spcPts val="75"/>
              </a:spcBef>
            </a:pP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32395" y="1413164"/>
            <a:ext cx="2094864" cy="5080000"/>
          </a:xfrm>
          <a:custGeom>
            <a:avLst/>
            <a:gdLst/>
            <a:ahLst/>
            <a:cxnLst/>
            <a:rect l="l" t="t" r="r" b="b"/>
            <a:pathLst>
              <a:path w="2094865" h="5080000">
                <a:moveTo>
                  <a:pt x="0" y="0"/>
                </a:moveTo>
                <a:lnTo>
                  <a:pt x="2094365" y="0"/>
                </a:lnTo>
                <a:lnTo>
                  <a:pt x="2094365" y="5079712"/>
                </a:lnTo>
                <a:lnTo>
                  <a:pt x="0" y="5079712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39" y="6487430"/>
            <a:ext cx="92297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4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4"/>
              </a:rPr>
              <a:t>in-</a:t>
            </a:r>
            <a:r>
              <a:rPr sz="1800" spc="-20" dirty="0">
                <a:latin typeface="Calibri"/>
                <a:cs typeface="Calibri"/>
                <a:hlinkClick r:id="rId4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4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50" dirty="0"/>
              <a:t> </a:t>
            </a:r>
            <a:r>
              <a:rPr dirty="0"/>
              <a:t>Layer:</a:t>
            </a:r>
            <a:r>
              <a:rPr spc="-160" dirty="0"/>
              <a:t> </a:t>
            </a:r>
            <a:r>
              <a:rPr spc="-30" dirty="0"/>
              <a:t>Parameters</a:t>
            </a:r>
            <a:r>
              <a:rPr spc="-160" dirty="0"/>
              <a:t> </a:t>
            </a:r>
            <a:r>
              <a:rPr dirty="0"/>
              <a:t>to</a:t>
            </a:r>
            <a:r>
              <a:rPr spc="-145" dirty="0"/>
              <a:t> </a:t>
            </a:r>
            <a:r>
              <a:rPr spc="-10" dirty="0"/>
              <a:t>Learn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6487430"/>
            <a:ext cx="92297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3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3"/>
              </a:rPr>
              <a:t>in-</a:t>
            </a:r>
            <a:r>
              <a:rPr sz="1800" spc="-20" dirty="0">
                <a:latin typeface="Calibri"/>
                <a:cs typeface="Calibri"/>
                <a:hlinkClick r:id="rId3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469387"/>
            <a:ext cx="7181215" cy="2905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For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shown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example,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weights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must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learned?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4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(red,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blue,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yellow,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1300" marR="227965" indent="-228600">
              <a:lnSpc>
                <a:spcPts val="3000"/>
              </a:lnSpc>
              <a:buFont typeface="Arial"/>
              <a:buChar char="•"/>
              <a:tabLst>
                <a:tab pos="241300" algn="l"/>
                <a:tab pos="1198245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instead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fully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connected</a:t>
            </a:r>
            <a:r>
              <a:rPr sz="2800" spc="-50" dirty="0">
                <a:latin typeface="Calibri"/>
                <a:cs typeface="Calibri"/>
              </a:rPr>
              <a:t> layer,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how </a:t>
            </a:r>
            <a:r>
              <a:rPr sz="2800" spc="-20" dirty="0">
                <a:latin typeface="Calibri"/>
                <a:cs typeface="Calibri"/>
              </a:rPr>
              <a:t>many</a:t>
            </a:r>
            <a:r>
              <a:rPr sz="2800" dirty="0">
                <a:latin typeface="Calibri"/>
                <a:cs typeface="Calibri"/>
              </a:rPr>
              <a:t>	weights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learned?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36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(9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turquoise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magenta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nodes)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376676"/>
            <a:ext cx="7402195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sz="3600" spc="-10" dirty="0">
                <a:solidFill>
                  <a:srgbClr val="0432FF"/>
                </a:solidFill>
                <a:latin typeface="Calibri"/>
                <a:cs typeface="Calibri"/>
              </a:rPr>
              <a:t>Neocognitron</a:t>
            </a:r>
            <a:r>
              <a:rPr sz="3600" spc="-9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spc="-15" dirty="0">
                <a:solidFill>
                  <a:srgbClr val="0432FF"/>
                </a:solidFill>
                <a:latin typeface="Calibri"/>
                <a:cs typeface="Calibri"/>
              </a:rPr>
              <a:t>hard-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coded</a:t>
            </a:r>
            <a:r>
              <a:rPr sz="3600" spc="-8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filter</a:t>
            </a:r>
            <a:r>
              <a:rPr sz="3600" spc="-9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0432FF"/>
                </a:solidFill>
                <a:latin typeface="Calibri"/>
                <a:cs typeface="Calibri"/>
              </a:rPr>
              <a:t>values...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filter</a:t>
            </a:r>
            <a:r>
              <a:rPr sz="36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values</a:t>
            </a:r>
            <a:r>
              <a:rPr sz="36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are</a:t>
            </a:r>
            <a:r>
              <a:rPr sz="36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learned</a:t>
            </a:r>
            <a:r>
              <a:rPr sz="36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0432FF"/>
                </a:solidFill>
                <a:latin typeface="Calibri"/>
                <a:cs typeface="Calibri"/>
              </a:rPr>
              <a:t>for</a:t>
            </a:r>
            <a:r>
              <a:rPr sz="36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0432FF"/>
                </a:solidFill>
                <a:latin typeface="Calibri"/>
                <a:cs typeface="Calibri"/>
              </a:rPr>
              <a:t>CNNs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50" dirty="0"/>
              <a:t> </a:t>
            </a:r>
            <a:r>
              <a:rPr dirty="0"/>
              <a:t>Layer:</a:t>
            </a:r>
            <a:r>
              <a:rPr spc="-160" dirty="0"/>
              <a:t> </a:t>
            </a:r>
            <a:r>
              <a:rPr spc="-30" dirty="0"/>
              <a:t>Parameters</a:t>
            </a:r>
            <a:r>
              <a:rPr spc="-160" dirty="0"/>
              <a:t> </a:t>
            </a:r>
            <a:r>
              <a:rPr dirty="0"/>
              <a:t>to</a:t>
            </a:r>
            <a:r>
              <a:rPr spc="-145" dirty="0"/>
              <a:t> </a:t>
            </a:r>
            <a:r>
              <a:rPr spc="-10" dirty="0"/>
              <a:t>Learn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6487430"/>
            <a:ext cx="92297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3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3"/>
              </a:rPr>
              <a:t>in-</a:t>
            </a:r>
            <a:r>
              <a:rPr sz="1800" spc="-20" dirty="0">
                <a:latin typeface="Calibri"/>
                <a:cs typeface="Calibri"/>
                <a:hlinkClick r:id="rId3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2797271"/>
            <a:ext cx="5829300" cy="2940685"/>
            <a:chOff x="0" y="2797271"/>
            <a:chExt cx="5829300" cy="294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97271"/>
              <a:ext cx="5829091" cy="294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631" y="4288146"/>
              <a:ext cx="1237615" cy="1012190"/>
            </a:xfrm>
            <a:custGeom>
              <a:avLst/>
              <a:gdLst/>
              <a:ahLst/>
              <a:cxnLst/>
              <a:rect l="l" t="t" r="r" b="b"/>
              <a:pathLst>
                <a:path w="1237614" h="1012189">
                  <a:moveTo>
                    <a:pt x="1237171" y="0"/>
                  </a:moveTo>
                  <a:lnTo>
                    <a:pt x="0" y="0"/>
                  </a:lnTo>
                  <a:lnTo>
                    <a:pt x="0" y="1011979"/>
                  </a:lnTo>
                  <a:lnTo>
                    <a:pt x="1237171" y="1011979"/>
                  </a:lnTo>
                  <a:lnTo>
                    <a:pt x="1237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8371" y="4297171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460" y="4287178"/>
            <a:ext cx="2826385" cy="1200785"/>
          </a:xfrm>
          <a:custGeom>
            <a:avLst/>
            <a:gdLst/>
            <a:ahLst/>
            <a:cxnLst/>
            <a:rect l="l" t="t" r="r" b="b"/>
            <a:pathLst>
              <a:path w="2826385" h="1200785">
                <a:moveTo>
                  <a:pt x="2825790" y="0"/>
                </a:moveTo>
                <a:lnTo>
                  <a:pt x="0" y="0"/>
                </a:lnTo>
                <a:lnTo>
                  <a:pt x="0" y="1200329"/>
                </a:lnTo>
                <a:lnTo>
                  <a:pt x="2825790" y="1200329"/>
                </a:lnTo>
                <a:lnTo>
                  <a:pt x="2825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327" y="4294123"/>
            <a:ext cx="17183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2768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(aka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8708" y="4287178"/>
            <a:ext cx="1401445" cy="831215"/>
          </a:xfrm>
          <a:custGeom>
            <a:avLst/>
            <a:gdLst/>
            <a:ahLst/>
            <a:cxnLst/>
            <a:rect l="l" t="t" r="r" b="b"/>
            <a:pathLst>
              <a:path w="1401445" h="831214">
                <a:moveTo>
                  <a:pt x="1401166" y="0"/>
                </a:moveTo>
                <a:lnTo>
                  <a:pt x="0" y="0"/>
                </a:lnTo>
                <a:lnTo>
                  <a:pt x="0" y="830995"/>
                </a:lnTo>
                <a:lnTo>
                  <a:pt x="1401166" y="830995"/>
                </a:lnTo>
                <a:lnTo>
                  <a:pt x="1401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2819" y="4294123"/>
            <a:ext cx="97281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2565" marR="5080" indent="-190500">
              <a:lnSpc>
                <a:spcPct val="100800"/>
              </a:lnSpc>
              <a:spcBef>
                <a:spcPts val="75"/>
              </a:spcBef>
            </a:pPr>
            <a:r>
              <a:rPr sz="2400" spc="-25" dirty="0">
                <a:latin typeface="Calibri"/>
                <a:cs typeface="Calibri"/>
              </a:rPr>
              <a:t>Feature 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0663" y="3873978"/>
            <a:ext cx="2068830" cy="190500"/>
          </a:xfrm>
          <a:custGeom>
            <a:avLst/>
            <a:gdLst/>
            <a:ahLst/>
            <a:cxnLst/>
            <a:rect l="l" t="t" r="r" b="b"/>
            <a:pathLst>
              <a:path w="2068829" h="190500">
                <a:moveTo>
                  <a:pt x="190497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497" y="127000"/>
                </a:lnTo>
                <a:lnTo>
                  <a:pt x="158747" y="127000"/>
                </a:lnTo>
                <a:lnTo>
                  <a:pt x="158747" y="63500"/>
                </a:lnTo>
                <a:lnTo>
                  <a:pt x="190497" y="63500"/>
                </a:lnTo>
                <a:lnTo>
                  <a:pt x="190497" y="0"/>
                </a:lnTo>
                <a:close/>
              </a:path>
              <a:path w="2068829" h="190500">
                <a:moveTo>
                  <a:pt x="1878140" y="0"/>
                </a:moveTo>
                <a:lnTo>
                  <a:pt x="1878140" y="190500"/>
                </a:lnTo>
                <a:lnTo>
                  <a:pt x="2005140" y="127000"/>
                </a:lnTo>
                <a:lnTo>
                  <a:pt x="1909890" y="127000"/>
                </a:lnTo>
                <a:lnTo>
                  <a:pt x="1909890" y="63500"/>
                </a:lnTo>
                <a:lnTo>
                  <a:pt x="2005140" y="63500"/>
                </a:lnTo>
                <a:lnTo>
                  <a:pt x="1878140" y="0"/>
                </a:lnTo>
                <a:close/>
              </a:path>
              <a:path w="2068829" h="190500">
                <a:moveTo>
                  <a:pt x="190497" y="63500"/>
                </a:moveTo>
                <a:lnTo>
                  <a:pt x="158747" y="63500"/>
                </a:lnTo>
                <a:lnTo>
                  <a:pt x="158747" y="127000"/>
                </a:lnTo>
                <a:lnTo>
                  <a:pt x="190497" y="127000"/>
                </a:lnTo>
                <a:lnTo>
                  <a:pt x="190497" y="63500"/>
                </a:lnTo>
                <a:close/>
              </a:path>
              <a:path w="2068829" h="190500">
                <a:moveTo>
                  <a:pt x="1878140" y="63500"/>
                </a:moveTo>
                <a:lnTo>
                  <a:pt x="190497" y="63500"/>
                </a:lnTo>
                <a:lnTo>
                  <a:pt x="190497" y="127000"/>
                </a:lnTo>
                <a:lnTo>
                  <a:pt x="1878140" y="127000"/>
                </a:lnTo>
                <a:lnTo>
                  <a:pt x="1878140" y="63500"/>
                </a:lnTo>
                <a:close/>
              </a:path>
              <a:path w="2068829" h="190500">
                <a:moveTo>
                  <a:pt x="2005140" y="63500"/>
                </a:moveTo>
                <a:lnTo>
                  <a:pt x="1909890" y="63500"/>
                </a:lnTo>
                <a:lnTo>
                  <a:pt x="1909890" y="127000"/>
                </a:lnTo>
                <a:lnTo>
                  <a:pt x="2005140" y="127000"/>
                </a:lnTo>
                <a:lnTo>
                  <a:pt x="2068640" y="95250"/>
                </a:lnTo>
                <a:lnTo>
                  <a:pt x="200514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7113" y="3032020"/>
            <a:ext cx="1934210" cy="2136140"/>
          </a:xfrm>
          <a:custGeom>
            <a:avLst/>
            <a:gdLst/>
            <a:ahLst/>
            <a:cxnLst/>
            <a:rect l="l" t="t" r="r" b="b"/>
            <a:pathLst>
              <a:path w="1934210" h="2136140">
                <a:moveTo>
                  <a:pt x="0" y="0"/>
                </a:moveTo>
                <a:lnTo>
                  <a:pt x="1934055" y="0"/>
                </a:lnTo>
                <a:lnTo>
                  <a:pt x="1934055" y="2135581"/>
                </a:lnTo>
                <a:lnTo>
                  <a:pt x="0" y="2135581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11931" y="2989579"/>
            <a:ext cx="20669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435" marR="5080" indent="-39370">
              <a:lnSpc>
                <a:spcPct val="100800"/>
              </a:lnSpc>
              <a:spcBef>
                <a:spcPts val="75"/>
              </a:spcBef>
            </a:pP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32395" y="1413164"/>
            <a:ext cx="2094864" cy="5080000"/>
          </a:xfrm>
          <a:custGeom>
            <a:avLst/>
            <a:gdLst/>
            <a:ahLst/>
            <a:cxnLst/>
            <a:rect l="l" t="t" r="r" b="b"/>
            <a:pathLst>
              <a:path w="2094865" h="5080000">
                <a:moveTo>
                  <a:pt x="0" y="0"/>
                </a:moveTo>
                <a:lnTo>
                  <a:pt x="2094365" y="0"/>
                </a:lnTo>
                <a:lnTo>
                  <a:pt x="2094365" y="5079712"/>
                </a:lnTo>
                <a:lnTo>
                  <a:pt x="0" y="5079712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39" y="6487430"/>
            <a:ext cx="92297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4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4"/>
              </a:rPr>
              <a:t>in-</a:t>
            </a:r>
            <a:r>
              <a:rPr sz="1800" spc="-20" dirty="0">
                <a:latin typeface="Calibri"/>
                <a:cs typeface="Calibri"/>
                <a:hlinkClick r:id="rId4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4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71625" y="2943914"/>
            <a:ext cx="2146935" cy="2707005"/>
            <a:chOff x="1571625" y="2943914"/>
            <a:chExt cx="2146935" cy="2707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150" y="2953440"/>
              <a:ext cx="2127877" cy="26878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76387" y="2948677"/>
              <a:ext cx="2137410" cy="2697480"/>
            </a:xfrm>
            <a:custGeom>
              <a:avLst/>
              <a:gdLst/>
              <a:ahLst/>
              <a:cxnLst/>
              <a:rect l="l" t="t" r="r" b="b"/>
              <a:pathLst>
                <a:path w="2137410" h="2697479">
                  <a:moveTo>
                    <a:pt x="0" y="0"/>
                  </a:moveTo>
                  <a:lnTo>
                    <a:pt x="2137403" y="0"/>
                  </a:lnTo>
                  <a:lnTo>
                    <a:pt x="2137403" y="2697371"/>
                  </a:lnTo>
                  <a:lnTo>
                    <a:pt x="0" y="26973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1447934"/>
            <a:ext cx="7029450" cy="5269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08269" y="2099564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869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436" y="2403468"/>
            <a:ext cx="8995695" cy="37313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20032" y="1843532"/>
            <a:ext cx="6336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5704" algn="l"/>
              </a:tabLst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3600" spc="-15" baseline="1157" dirty="0">
                <a:latin typeface="Calibri"/>
                <a:cs typeface="Calibri"/>
              </a:rPr>
              <a:t>Visualization</a:t>
            </a:r>
            <a:r>
              <a:rPr sz="3600" spc="-37" baseline="1157" dirty="0">
                <a:latin typeface="Calibri"/>
                <a:cs typeface="Calibri"/>
              </a:rPr>
              <a:t> </a:t>
            </a:r>
            <a:r>
              <a:rPr sz="3600" baseline="1157" dirty="0">
                <a:latin typeface="Calibri"/>
                <a:cs typeface="Calibri"/>
              </a:rPr>
              <a:t>of</a:t>
            </a:r>
            <a:r>
              <a:rPr sz="3600" spc="-22" baseline="1157" dirty="0">
                <a:latin typeface="Calibri"/>
                <a:cs typeface="Calibri"/>
              </a:rPr>
              <a:t> </a:t>
            </a:r>
            <a:r>
              <a:rPr sz="3600" spc="-15" baseline="1157" dirty="0">
                <a:latin typeface="Calibri"/>
                <a:cs typeface="Calibri"/>
              </a:rPr>
              <a:t>Filter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0013" y="6524007"/>
            <a:ext cx="1121156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Credit: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https://adeshpande3.github.io/A-</a:t>
            </a:r>
            <a:r>
              <a:rPr sz="1800" spc="-10" dirty="0">
                <a:latin typeface="Calibri"/>
                <a:cs typeface="Calibri"/>
              </a:rPr>
              <a:t>Beginner%27s-Guide-</a:t>
            </a:r>
            <a:r>
              <a:rPr sz="1800" spc="-65" dirty="0">
                <a:latin typeface="Calibri"/>
                <a:cs typeface="Calibri"/>
              </a:rPr>
              <a:t>To-</a:t>
            </a:r>
            <a:r>
              <a:rPr sz="1800" spc="-20" dirty="0">
                <a:latin typeface="Calibri"/>
                <a:cs typeface="Calibri"/>
              </a:rPr>
              <a:t>Understanding-Convolutional-Neural-</a:t>
            </a:r>
            <a:r>
              <a:rPr sz="1800" spc="-10" dirty="0">
                <a:latin typeface="Calibri"/>
                <a:cs typeface="Calibri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869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364" y="2119090"/>
            <a:ext cx="2647493" cy="1357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90" y="3986519"/>
            <a:ext cx="6860124" cy="23021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35958" y="1647444"/>
            <a:ext cx="2499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Filter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Overlaid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6099" y="3643884"/>
            <a:ext cx="657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1823" y="3692652"/>
            <a:ext cx="559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Filter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92766" y="4210811"/>
            <a:ext cx="4157979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Weighted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927100" marR="405130" indent="-9144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Calibri"/>
                <a:cs typeface="Calibri"/>
              </a:rPr>
              <a:t>Weighted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(50x30)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(20x30)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+ </a:t>
            </a:r>
            <a:r>
              <a:rPr sz="2000" dirty="0">
                <a:latin typeface="Calibri"/>
                <a:cs typeface="Calibri"/>
              </a:rPr>
              <a:t>(50x30)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(50x3)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(50x30)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Calibri"/>
                <a:cs typeface="Calibri"/>
              </a:rPr>
              <a:t>Weighted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6600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(Large</a:t>
            </a:r>
            <a:r>
              <a:rPr sz="20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Number!!)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93505" y="4311799"/>
            <a:ext cx="4802505" cy="1609090"/>
            <a:chOff x="1893505" y="4311799"/>
            <a:chExt cx="4802505" cy="1609090"/>
          </a:xfrm>
        </p:grpSpPr>
        <p:sp>
          <p:nvSpPr>
            <p:cNvPr id="11" name="object 11"/>
            <p:cNvSpPr/>
            <p:nvPr/>
          </p:nvSpPr>
          <p:spPr>
            <a:xfrm>
              <a:off x="2355661" y="4343549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30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3500" y="4371712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29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74522" y="4685887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29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74522" y="4991380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29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4520" y="5287336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29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74518" y="5574456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29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25258" y="4663028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30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25257" y="4968522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30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5256" y="5264477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30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5255" y="5551599"/>
              <a:ext cx="430530" cy="314325"/>
            </a:xfrm>
            <a:custGeom>
              <a:avLst/>
              <a:gdLst/>
              <a:ahLst/>
              <a:cxnLst/>
              <a:rect l="l" t="t" r="r" b="b"/>
              <a:pathLst>
                <a:path w="430530" h="314325">
                  <a:moveTo>
                    <a:pt x="0" y="0"/>
                  </a:moveTo>
                  <a:lnTo>
                    <a:pt x="430401" y="0"/>
                  </a:lnTo>
                  <a:lnTo>
                    <a:pt x="430401" y="314175"/>
                  </a:lnTo>
                  <a:lnTo>
                    <a:pt x="0" y="31417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0013" y="6524007"/>
            <a:ext cx="1121156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Credit: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https://adeshpande3.github.io/A-</a:t>
            </a:r>
            <a:r>
              <a:rPr sz="1800" spc="-10" dirty="0">
                <a:latin typeface="Calibri"/>
                <a:cs typeface="Calibri"/>
              </a:rPr>
              <a:t>Beginner%27s-Guide-</a:t>
            </a:r>
            <a:r>
              <a:rPr sz="1800" spc="-65" dirty="0">
                <a:latin typeface="Calibri"/>
                <a:cs typeface="Calibri"/>
              </a:rPr>
              <a:t>To-</a:t>
            </a:r>
            <a:r>
              <a:rPr sz="1800" spc="-20" dirty="0">
                <a:latin typeface="Calibri"/>
                <a:cs typeface="Calibri"/>
              </a:rPr>
              <a:t>Understanding-Convolutional-Neural-</a:t>
            </a:r>
            <a:r>
              <a:rPr sz="1800" spc="-10" dirty="0">
                <a:latin typeface="Calibri"/>
                <a:cs typeface="Calibri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455" y="3924137"/>
            <a:ext cx="6775086" cy="23909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0507" y="2010540"/>
            <a:ext cx="2588303" cy="1490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0013" y="6524007"/>
            <a:ext cx="1121156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Credit: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https://adeshpande3.github.io/A-</a:t>
            </a:r>
            <a:r>
              <a:rPr sz="1800" spc="-10" dirty="0">
                <a:latin typeface="Calibri"/>
                <a:cs typeface="Calibri"/>
              </a:rPr>
              <a:t>Beginner%27s-Guide-</a:t>
            </a:r>
            <a:r>
              <a:rPr sz="1800" spc="-65" dirty="0">
                <a:latin typeface="Calibri"/>
                <a:cs typeface="Calibri"/>
              </a:rPr>
              <a:t>To-</a:t>
            </a:r>
            <a:r>
              <a:rPr sz="1800" spc="-20" dirty="0">
                <a:latin typeface="Calibri"/>
                <a:cs typeface="Calibri"/>
              </a:rPr>
              <a:t>Understanding-Convolutional-Neural-</a:t>
            </a:r>
            <a:r>
              <a:rPr sz="1800" spc="-10" dirty="0">
                <a:latin typeface="Calibri"/>
                <a:cs typeface="Calibri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1795779"/>
            <a:ext cx="869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958" y="1647444"/>
            <a:ext cx="2499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Filter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Overlaid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2765" y="4210811"/>
            <a:ext cx="37807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Weighted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Calibri"/>
                <a:cs typeface="Calibri"/>
              </a:rPr>
              <a:t>Weighted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libri"/>
                <a:cs typeface="Calibri"/>
              </a:rPr>
              <a:t>(Small</a:t>
            </a:r>
            <a:r>
              <a:rPr sz="20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Calibri"/>
                <a:cs typeface="Calibri"/>
              </a:rPr>
              <a:t>Number!!)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6099" y="3643884"/>
            <a:ext cx="657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Image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1823" y="3692652"/>
            <a:ext cx="559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Filter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Historical</a:t>
            </a:r>
            <a:r>
              <a:rPr spc="-190" dirty="0"/>
              <a:t> </a:t>
            </a:r>
            <a:r>
              <a:rPr dirty="0"/>
              <a:t>Context:</a:t>
            </a:r>
            <a:r>
              <a:rPr spc="-200" dirty="0"/>
              <a:t> </a:t>
            </a:r>
            <a:r>
              <a:rPr dirty="0"/>
              <a:t>Key</a:t>
            </a:r>
            <a:r>
              <a:rPr spc="-195" dirty="0"/>
              <a:t> </a:t>
            </a:r>
            <a:r>
              <a:rPr spc="-10" dirty="0"/>
              <a:t>Ingredients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988" y="2965742"/>
            <a:ext cx="11099800" cy="231140"/>
            <a:chOff x="589988" y="2965742"/>
            <a:chExt cx="11099800" cy="231140"/>
          </a:xfrm>
        </p:grpSpPr>
        <p:sp>
          <p:nvSpPr>
            <p:cNvPr id="4" name="object 4"/>
            <p:cNvSpPr/>
            <p:nvPr/>
          </p:nvSpPr>
          <p:spPr>
            <a:xfrm>
              <a:off x="589988" y="2990189"/>
              <a:ext cx="11099800" cy="171450"/>
            </a:xfrm>
            <a:custGeom>
              <a:avLst/>
              <a:gdLst/>
              <a:ahLst/>
              <a:cxnLst/>
              <a:rect l="l" t="t" r="r" b="b"/>
              <a:pathLst>
                <a:path w="11099800" h="171450">
                  <a:moveTo>
                    <a:pt x="10927927" y="0"/>
                  </a:moveTo>
                  <a:lnTo>
                    <a:pt x="10927969" y="57149"/>
                  </a:lnTo>
                  <a:lnTo>
                    <a:pt x="10928055" y="171450"/>
                  </a:lnTo>
                  <a:lnTo>
                    <a:pt x="11042141" y="114299"/>
                  </a:lnTo>
                  <a:lnTo>
                    <a:pt x="10956598" y="114299"/>
                  </a:lnTo>
                  <a:lnTo>
                    <a:pt x="10956556" y="57149"/>
                  </a:lnTo>
                  <a:lnTo>
                    <a:pt x="11042440" y="57149"/>
                  </a:lnTo>
                  <a:lnTo>
                    <a:pt x="10927927" y="0"/>
                  </a:lnTo>
                  <a:close/>
                </a:path>
                <a:path w="11099800" h="171450">
                  <a:moveTo>
                    <a:pt x="10927969" y="57149"/>
                  </a:moveTo>
                  <a:lnTo>
                    <a:pt x="0" y="65358"/>
                  </a:lnTo>
                  <a:lnTo>
                    <a:pt x="42" y="122508"/>
                  </a:lnTo>
                  <a:lnTo>
                    <a:pt x="10928012" y="114299"/>
                  </a:lnTo>
                  <a:lnTo>
                    <a:pt x="10927969" y="57149"/>
                  </a:lnTo>
                  <a:close/>
                </a:path>
                <a:path w="11099800" h="171450">
                  <a:moveTo>
                    <a:pt x="11042440" y="57149"/>
                  </a:moveTo>
                  <a:lnTo>
                    <a:pt x="10956556" y="57149"/>
                  </a:lnTo>
                  <a:lnTo>
                    <a:pt x="10956598" y="114299"/>
                  </a:lnTo>
                  <a:lnTo>
                    <a:pt x="11042141" y="114299"/>
                  </a:lnTo>
                  <a:lnTo>
                    <a:pt x="11099440" y="85596"/>
                  </a:lnTo>
                  <a:lnTo>
                    <a:pt x="11042440" y="5714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003" y="2965742"/>
              <a:ext cx="220088" cy="220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9589" y="2976281"/>
              <a:ext cx="220088" cy="220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33795" y="3322678"/>
            <a:ext cx="335915" cy="299339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First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programmable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9418" y="2480564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2012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0078" y="3330769"/>
            <a:ext cx="1918335" cy="321437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0" marR="18415" lvl="0" indent="0" algn="r" defTabSz="914400" eaLnBrk="1" fontAlgn="auto" latinLnBrk="0" hangingPunct="1">
              <a:lnSpc>
                <a:spcPts val="214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5080" lvl="0" indent="0" algn="r" defTabSz="91440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Perceptron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37465" lvl="0" indent="0" algn="r" defTabSz="914400" eaLnBrk="1" fontAlgn="auto" latinLnBrk="0" hangingPunct="1">
              <a:lnSpc>
                <a:spcPts val="2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065" marR="17780" lvl="0" indent="0" algn="ctr" defTabSz="914400" eaLnBrk="1" fontAlgn="auto" latinLnBrk="0" hangingPunct="1">
              <a:lnSpc>
                <a:spcPct val="100000"/>
              </a:lnSpc>
              <a:spcBef>
                <a:spcPts val="1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Neuroscientific experiments</a:t>
            </a:r>
            <a:r>
              <a:rPr kumimoji="0" sz="20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understand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how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mammalian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vision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works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4151" y="3321734"/>
            <a:ext cx="335915" cy="11169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Turing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test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18360000">
            <a:off x="3681935" y="2473302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68773" y="2965742"/>
            <a:ext cx="5299075" cy="228600"/>
            <a:chOff x="3768773" y="2965742"/>
            <a:chExt cx="5299075" cy="228600"/>
          </a:xfrm>
        </p:grpSpPr>
        <p:sp>
          <p:nvSpPr>
            <p:cNvPr id="13" name="object 13"/>
            <p:cNvSpPr/>
            <p:nvPr/>
          </p:nvSpPr>
          <p:spPr>
            <a:xfrm>
              <a:off x="3778298" y="2977814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100519" y="0"/>
                  </a:moveTo>
                  <a:lnTo>
                    <a:pt x="61393" y="7899"/>
                  </a:lnTo>
                  <a:lnTo>
                    <a:pt x="29441" y="29441"/>
                  </a:lnTo>
                  <a:lnTo>
                    <a:pt x="7899" y="61392"/>
                  </a:lnTo>
                  <a:lnTo>
                    <a:pt x="0" y="100519"/>
                  </a:lnTo>
                  <a:lnTo>
                    <a:pt x="7899" y="139645"/>
                  </a:lnTo>
                  <a:lnTo>
                    <a:pt x="29441" y="171597"/>
                  </a:lnTo>
                  <a:lnTo>
                    <a:pt x="61393" y="193139"/>
                  </a:lnTo>
                  <a:lnTo>
                    <a:pt x="100519" y="201038"/>
                  </a:lnTo>
                  <a:lnTo>
                    <a:pt x="139645" y="193139"/>
                  </a:lnTo>
                  <a:lnTo>
                    <a:pt x="171597" y="171597"/>
                  </a:lnTo>
                  <a:lnTo>
                    <a:pt x="193139" y="139645"/>
                  </a:lnTo>
                  <a:lnTo>
                    <a:pt x="201038" y="100519"/>
                  </a:lnTo>
                  <a:lnTo>
                    <a:pt x="193139" y="61392"/>
                  </a:lnTo>
                  <a:lnTo>
                    <a:pt x="171597" y="29441"/>
                  </a:lnTo>
                  <a:lnTo>
                    <a:pt x="139645" y="7899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78298" y="2977814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0" y="100519"/>
                  </a:moveTo>
                  <a:lnTo>
                    <a:pt x="7899" y="61392"/>
                  </a:lnTo>
                  <a:lnTo>
                    <a:pt x="29441" y="29441"/>
                  </a:lnTo>
                  <a:lnTo>
                    <a:pt x="61392" y="7899"/>
                  </a:lnTo>
                  <a:lnTo>
                    <a:pt x="100519" y="0"/>
                  </a:lnTo>
                  <a:lnTo>
                    <a:pt x="139645" y="7899"/>
                  </a:lnTo>
                  <a:lnTo>
                    <a:pt x="171596" y="29441"/>
                  </a:lnTo>
                  <a:lnTo>
                    <a:pt x="193138" y="61392"/>
                  </a:lnTo>
                  <a:lnTo>
                    <a:pt x="201038" y="100519"/>
                  </a:lnTo>
                  <a:lnTo>
                    <a:pt x="193138" y="139645"/>
                  </a:lnTo>
                  <a:lnTo>
                    <a:pt x="171596" y="171596"/>
                  </a:lnTo>
                  <a:lnTo>
                    <a:pt x="139645" y="193138"/>
                  </a:lnTo>
                  <a:lnTo>
                    <a:pt x="100519" y="201038"/>
                  </a:lnTo>
                  <a:lnTo>
                    <a:pt x="61392" y="193138"/>
                  </a:lnTo>
                  <a:lnTo>
                    <a:pt x="29441" y="171596"/>
                  </a:lnTo>
                  <a:lnTo>
                    <a:pt x="7899" y="139645"/>
                  </a:lnTo>
                  <a:lnTo>
                    <a:pt x="0" y="100519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0994" y="2965742"/>
              <a:ext cx="220088" cy="220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7645" y="2974078"/>
              <a:ext cx="220088" cy="2200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549221" y="3295379"/>
            <a:ext cx="983615" cy="320992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347980" marR="177800" lvl="0" indent="22542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Neural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networks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with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effective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strategy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Universal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approximation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paper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9407" y="3208020"/>
            <a:ext cx="16567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5143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Wave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3: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rise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“deep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learning”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896" y="2965742"/>
            <a:ext cx="220088" cy="2200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 rot="18360000">
            <a:off x="3963364" y="2467206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 rot="18360000">
            <a:off x="4292397" y="2473302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1959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7138" y="2937349"/>
            <a:ext cx="9059545" cy="271145"/>
            <a:chOff x="427138" y="2937349"/>
            <a:chExt cx="9059545" cy="271145"/>
          </a:xfrm>
        </p:grpSpPr>
        <p:sp>
          <p:nvSpPr>
            <p:cNvPr id="23" name="object 23"/>
            <p:cNvSpPr/>
            <p:nvPr/>
          </p:nvSpPr>
          <p:spPr>
            <a:xfrm>
              <a:off x="3980540" y="2974508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100519" y="0"/>
                  </a:moveTo>
                  <a:lnTo>
                    <a:pt x="61392" y="7899"/>
                  </a:lnTo>
                  <a:lnTo>
                    <a:pt x="29441" y="29441"/>
                  </a:lnTo>
                  <a:lnTo>
                    <a:pt x="7899" y="61392"/>
                  </a:lnTo>
                  <a:lnTo>
                    <a:pt x="0" y="100519"/>
                  </a:lnTo>
                  <a:lnTo>
                    <a:pt x="7899" y="139645"/>
                  </a:lnTo>
                  <a:lnTo>
                    <a:pt x="29441" y="171597"/>
                  </a:lnTo>
                  <a:lnTo>
                    <a:pt x="61392" y="193139"/>
                  </a:lnTo>
                  <a:lnTo>
                    <a:pt x="100519" y="201038"/>
                  </a:lnTo>
                  <a:lnTo>
                    <a:pt x="139645" y="193139"/>
                  </a:lnTo>
                  <a:lnTo>
                    <a:pt x="171597" y="171597"/>
                  </a:lnTo>
                  <a:lnTo>
                    <a:pt x="193139" y="139645"/>
                  </a:lnTo>
                  <a:lnTo>
                    <a:pt x="201038" y="100519"/>
                  </a:lnTo>
                  <a:lnTo>
                    <a:pt x="193139" y="61392"/>
                  </a:lnTo>
                  <a:lnTo>
                    <a:pt x="171597" y="29441"/>
                  </a:lnTo>
                  <a:lnTo>
                    <a:pt x="139645" y="7899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80540" y="2974508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0" y="100519"/>
                  </a:moveTo>
                  <a:lnTo>
                    <a:pt x="7899" y="61392"/>
                  </a:lnTo>
                  <a:lnTo>
                    <a:pt x="29441" y="29441"/>
                  </a:lnTo>
                  <a:lnTo>
                    <a:pt x="61392" y="7899"/>
                  </a:lnTo>
                  <a:lnTo>
                    <a:pt x="100519" y="0"/>
                  </a:lnTo>
                  <a:lnTo>
                    <a:pt x="139645" y="7899"/>
                  </a:lnTo>
                  <a:lnTo>
                    <a:pt x="171596" y="29441"/>
                  </a:lnTo>
                  <a:lnTo>
                    <a:pt x="193138" y="61392"/>
                  </a:lnTo>
                  <a:lnTo>
                    <a:pt x="201038" y="100519"/>
                  </a:lnTo>
                  <a:lnTo>
                    <a:pt x="193138" y="139645"/>
                  </a:lnTo>
                  <a:lnTo>
                    <a:pt x="171596" y="171596"/>
                  </a:lnTo>
                  <a:lnTo>
                    <a:pt x="139645" y="193138"/>
                  </a:lnTo>
                  <a:lnTo>
                    <a:pt x="100519" y="201038"/>
                  </a:lnTo>
                  <a:lnTo>
                    <a:pt x="61392" y="193138"/>
                  </a:lnTo>
                  <a:lnTo>
                    <a:pt x="29441" y="171596"/>
                  </a:lnTo>
                  <a:lnTo>
                    <a:pt x="7899" y="139645"/>
                  </a:lnTo>
                  <a:lnTo>
                    <a:pt x="0" y="100519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38" y="2988381"/>
              <a:ext cx="220088" cy="2200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88597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4" y="90331"/>
                  </a:lnTo>
                  <a:lnTo>
                    <a:pt x="165694" y="65021"/>
                  </a:lnTo>
                  <a:lnTo>
                    <a:pt x="159184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88597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74851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4" y="90331"/>
                  </a:lnTo>
                  <a:lnTo>
                    <a:pt x="165695" y="65021"/>
                  </a:lnTo>
                  <a:lnTo>
                    <a:pt x="159184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174851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67895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3" y="90331"/>
                  </a:lnTo>
                  <a:lnTo>
                    <a:pt x="165694" y="65021"/>
                  </a:lnTo>
                  <a:lnTo>
                    <a:pt x="159183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367895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014" y="2965536"/>
              <a:ext cx="220088" cy="2200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6204" y="2974078"/>
              <a:ext cx="220088" cy="2200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35995" y="2946874"/>
              <a:ext cx="2683510" cy="241300"/>
            </a:xfrm>
            <a:custGeom>
              <a:avLst/>
              <a:gdLst/>
              <a:ahLst/>
              <a:cxnLst/>
              <a:rect l="l" t="t" r="r" b="b"/>
              <a:pathLst>
                <a:path w="2683509" h="241300">
                  <a:moveTo>
                    <a:pt x="1341475" y="0"/>
                  </a:moveTo>
                  <a:lnTo>
                    <a:pt x="1262653" y="204"/>
                  </a:lnTo>
                  <a:lnTo>
                    <a:pt x="1185031" y="810"/>
                  </a:lnTo>
                  <a:lnTo>
                    <a:pt x="1108733" y="1806"/>
                  </a:lnTo>
                  <a:lnTo>
                    <a:pt x="1033887" y="3182"/>
                  </a:lnTo>
                  <a:lnTo>
                    <a:pt x="960618" y="4925"/>
                  </a:lnTo>
                  <a:lnTo>
                    <a:pt x="889051" y="7024"/>
                  </a:lnTo>
                  <a:lnTo>
                    <a:pt x="819312" y="9468"/>
                  </a:lnTo>
                  <a:lnTo>
                    <a:pt x="751528" y="12246"/>
                  </a:lnTo>
                  <a:lnTo>
                    <a:pt x="685824" y="15347"/>
                  </a:lnTo>
                  <a:lnTo>
                    <a:pt x="622326" y="18758"/>
                  </a:lnTo>
                  <a:lnTo>
                    <a:pt x="561160" y="22470"/>
                  </a:lnTo>
                  <a:lnTo>
                    <a:pt x="502451" y="26470"/>
                  </a:lnTo>
                  <a:lnTo>
                    <a:pt x="446325" y="30747"/>
                  </a:lnTo>
                  <a:lnTo>
                    <a:pt x="392909" y="35290"/>
                  </a:lnTo>
                  <a:lnTo>
                    <a:pt x="342327" y="40088"/>
                  </a:lnTo>
                  <a:lnTo>
                    <a:pt x="294707" y="45129"/>
                  </a:lnTo>
                  <a:lnTo>
                    <a:pt x="250173" y="50402"/>
                  </a:lnTo>
                  <a:lnTo>
                    <a:pt x="208851" y="55896"/>
                  </a:lnTo>
                  <a:lnTo>
                    <a:pt x="170868" y="61599"/>
                  </a:lnTo>
                  <a:lnTo>
                    <a:pt x="105419" y="73589"/>
                  </a:lnTo>
                  <a:lnTo>
                    <a:pt x="54834" y="86281"/>
                  </a:lnTo>
                  <a:lnTo>
                    <a:pt x="9025" y="106438"/>
                  </a:lnTo>
                  <a:lnTo>
                    <a:pt x="0" y="120489"/>
                  </a:lnTo>
                  <a:lnTo>
                    <a:pt x="2277" y="127569"/>
                  </a:lnTo>
                  <a:lnTo>
                    <a:pt x="35429" y="148116"/>
                  </a:lnTo>
                  <a:lnTo>
                    <a:pt x="78206" y="161125"/>
                  </a:lnTo>
                  <a:lnTo>
                    <a:pt x="136349" y="173477"/>
                  </a:lnTo>
                  <a:lnTo>
                    <a:pt x="208851" y="185082"/>
                  </a:lnTo>
                  <a:lnTo>
                    <a:pt x="250173" y="190576"/>
                  </a:lnTo>
                  <a:lnTo>
                    <a:pt x="294707" y="195849"/>
                  </a:lnTo>
                  <a:lnTo>
                    <a:pt x="342327" y="200890"/>
                  </a:lnTo>
                  <a:lnTo>
                    <a:pt x="392909" y="205688"/>
                  </a:lnTo>
                  <a:lnTo>
                    <a:pt x="446325" y="210231"/>
                  </a:lnTo>
                  <a:lnTo>
                    <a:pt x="502451" y="214508"/>
                  </a:lnTo>
                  <a:lnTo>
                    <a:pt x="561160" y="218508"/>
                  </a:lnTo>
                  <a:lnTo>
                    <a:pt x="622326" y="222220"/>
                  </a:lnTo>
                  <a:lnTo>
                    <a:pt x="685824" y="225631"/>
                  </a:lnTo>
                  <a:lnTo>
                    <a:pt x="751528" y="228732"/>
                  </a:lnTo>
                  <a:lnTo>
                    <a:pt x="819312" y="231510"/>
                  </a:lnTo>
                  <a:lnTo>
                    <a:pt x="889051" y="233954"/>
                  </a:lnTo>
                  <a:lnTo>
                    <a:pt x="960618" y="236053"/>
                  </a:lnTo>
                  <a:lnTo>
                    <a:pt x="1033887" y="237796"/>
                  </a:lnTo>
                  <a:lnTo>
                    <a:pt x="1108733" y="239171"/>
                  </a:lnTo>
                  <a:lnTo>
                    <a:pt x="1185031" y="240168"/>
                  </a:lnTo>
                  <a:lnTo>
                    <a:pt x="1262653" y="240774"/>
                  </a:lnTo>
                  <a:lnTo>
                    <a:pt x="1341475" y="240978"/>
                  </a:lnTo>
                  <a:lnTo>
                    <a:pt x="1420297" y="240774"/>
                  </a:lnTo>
                  <a:lnTo>
                    <a:pt x="1497919" y="240168"/>
                  </a:lnTo>
                  <a:lnTo>
                    <a:pt x="1574217" y="239171"/>
                  </a:lnTo>
                  <a:lnTo>
                    <a:pt x="1649063" y="237796"/>
                  </a:lnTo>
                  <a:lnTo>
                    <a:pt x="1722332" y="236053"/>
                  </a:lnTo>
                  <a:lnTo>
                    <a:pt x="1793899" y="233954"/>
                  </a:lnTo>
                  <a:lnTo>
                    <a:pt x="1863638" y="231510"/>
                  </a:lnTo>
                  <a:lnTo>
                    <a:pt x="1931422" y="228732"/>
                  </a:lnTo>
                  <a:lnTo>
                    <a:pt x="1997126" y="225631"/>
                  </a:lnTo>
                  <a:lnTo>
                    <a:pt x="2060624" y="222220"/>
                  </a:lnTo>
                  <a:lnTo>
                    <a:pt x="2121791" y="218508"/>
                  </a:lnTo>
                  <a:lnTo>
                    <a:pt x="2180499" y="214508"/>
                  </a:lnTo>
                  <a:lnTo>
                    <a:pt x="2236625" y="210231"/>
                  </a:lnTo>
                  <a:lnTo>
                    <a:pt x="2290041" y="205688"/>
                  </a:lnTo>
                  <a:lnTo>
                    <a:pt x="2340623" y="200890"/>
                  </a:lnTo>
                  <a:lnTo>
                    <a:pt x="2388243" y="195849"/>
                  </a:lnTo>
                  <a:lnTo>
                    <a:pt x="2432777" y="190576"/>
                  </a:lnTo>
                  <a:lnTo>
                    <a:pt x="2474099" y="185082"/>
                  </a:lnTo>
                  <a:lnTo>
                    <a:pt x="2512082" y="179379"/>
                  </a:lnTo>
                  <a:lnTo>
                    <a:pt x="2577531" y="167389"/>
                  </a:lnTo>
                  <a:lnTo>
                    <a:pt x="2628117" y="154697"/>
                  </a:lnTo>
                  <a:lnTo>
                    <a:pt x="2673926" y="134541"/>
                  </a:lnTo>
                  <a:lnTo>
                    <a:pt x="2682951" y="120489"/>
                  </a:lnTo>
                  <a:lnTo>
                    <a:pt x="2680673" y="113410"/>
                  </a:lnTo>
                  <a:lnTo>
                    <a:pt x="2647521" y="92862"/>
                  </a:lnTo>
                  <a:lnTo>
                    <a:pt x="2604744" y="79853"/>
                  </a:lnTo>
                  <a:lnTo>
                    <a:pt x="2546602" y="67501"/>
                  </a:lnTo>
                  <a:lnTo>
                    <a:pt x="2474099" y="55896"/>
                  </a:lnTo>
                  <a:lnTo>
                    <a:pt x="2432777" y="50402"/>
                  </a:lnTo>
                  <a:lnTo>
                    <a:pt x="2388243" y="45129"/>
                  </a:lnTo>
                  <a:lnTo>
                    <a:pt x="2340623" y="40088"/>
                  </a:lnTo>
                  <a:lnTo>
                    <a:pt x="2290041" y="35290"/>
                  </a:lnTo>
                  <a:lnTo>
                    <a:pt x="2236625" y="30747"/>
                  </a:lnTo>
                  <a:lnTo>
                    <a:pt x="2180499" y="26470"/>
                  </a:lnTo>
                  <a:lnTo>
                    <a:pt x="2121791" y="22470"/>
                  </a:lnTo>
                  <a:lnTo>
                    <a:pt x="2060624" y="18758"/>
                  </a:lnTo>
                  <a:lnTo>
                    <a:pt x="1997126" y="15347"/>
                  </a:lnTo>
                  <a:lnTo>
                    <a:pt x="1931422" y="12246"/>
                  </a:lnTo>
                  <a:lnTo>
                    <a:pt x="1863638" y="9468"/>
                  </a:lnTo>
                  <a:lnTo>
                    <a:pt x="1793899" y="7024"/>
                  </a:lnTo>
                  <a:lnTo>
                    <a:pt x="1722332" y="4925"/>
                  </a:lnTo>
                  <a:lnTo>
                    <a:pt x="1649063" y="3182"/>
                  </a:lnTo>
                  <a:lnTo>
                    <a:pt x="1574217" y="1806"/>
                  </a:lnTo>
                  <a:lnTo>
                    <a:pt x="1497919" y="810"/>
                  </a:lnTo>
                  <a:lnTo>
                    <a:pt x="1420297" y="204"/>
                  </a:lnTo>
                  <a:lnTo>
                    <a:pt x="134147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335995" y="2946874"/>
              <a:ext cx="2683510" cy="241300"/>
            </a:xfrm>
            <a:custGeom>
              <a:avLst/>
              <a:gdLst/>
              <a:ahLst/>
              <a:cxnLst/>
              <a:rect l="l" t="t" r="r" b="b"/>
              <a:pathLst>
                <a:path w="2683509" h="241300">
                  <a:moveTo>
                    <a:pt x="0" y="120489"/>
                  </a:moveTo>
                  <a:lnTo>
                    <a:pt x="35429" y="92862"/>
                  </a:lnTo>
                  <a:lnTo>
                    <a:pt x="78206" y="79853"/>
                  </a:lnTo>
                  <a:lnTo>
                    <a:pt x="136349" y="67501"/>
                  </a:lnTo>
                  <a:lnTo>
                    <a:pt x="208851" y="55896"/>
                  </a:lnTo>
                  <a:lnTo>
                    <a:pt x="250173" y="50402"/>
                  </a:lnTo>
                  <a:lnTo>
                    <a:pt x="294707" y="45129"/>
                  </a:lnTo>
                  <a:lnTo>
                    <a:pt x="342327" y="40088"/>
                  </a:lnTo>
                  <a:lnTo>
                    <a:pt x="392909" y="35290"/>
                  </a:lnTo>
                  <a:lnTo>
                    <a:pt x="446325" y="30747"/>
                  </a:lnTo>
                  <a:lnTo>
                    <a:pt x="502450" y="26470"/>
                  </a:lnTo>
                  <a:lnTo>
                    <a:pt x="561159" y="22470"/>
                  </a:lnTo>
                  <a:lnTo>
                    <a:pt x="622326" y="18758"/>
                  </a:lnTo>
                  <a:lnTo>
                    <a:pt x="685824" y="15347"/>
                  </a:lnTo>
                  <a:lnTo>
                    <a:pt x="751528" y="12246"/>
                  </a:lnTo>
                  <a:lnTo>
                    <a:pt x="819312" y="9468"/>
                  </a:lnTo>
                  <a:lnTo>
                    <a:pt x="889050" y="7024"/>
                  </a:lnTo>
                  <a:lnTo>
                    <a:pt x="960617" y="4925"/>
                  </a:lnTo>
                  <a:lnTo>
                    <a:pt x="1033887" y="3182"/>
                  </a:lnTo>
                  <a:lnTo>
                    <a:pt x="1108733" y="1806"/>
                  </a:lnTo>
                  <a:lnTo>
                    <a:pt x="1185030" y="810"/>
                  </a:lnTo>
                  <a:lnTo>
                    <a:pt x="1262653" y="204"/>
                  </a:lnTo>
                  <a:lnTo>
                    <a:pt x="1341475" y="0"/>
                  </a:lnTo>
                  <a:lnTo>
                    <a:pt x="1420296" y="204"/>
                  </a:lnTo>
                  <a:lnTo>
                    <a:pt x="1497919" y="810"/>
                  </a:lnTo>
                  <a:lnTo>
                    <a:pt x="1574216" y="1806"/>
                  </a:lnTo>
                  <a:lnTo>
                    <a:pt x="1649063" y="3182"/>
                  </a:lnTo>
                  <a:lnTo>
                    <a:pt x="1722332" y="4925"/>
                  </a:lnTo>
                  <a:lnTo>
                    <a:pt x="1793899" y="7024"/>
                  </a:lnTo>
                  <a:lnTo>
                    <a:pt x="1863638" y="9468"/>
                  </a:lnTo>
                  <a:lnTo>
                    <a:pt x="1931422" y="12246"/>
                  </a:lnTo>
                  <a:lnTo>
                    <a:pt x="1997126" y="15347"/>
                  </a:lnTo>
                  <a:lnTo>
                    <a:pt x="2060624" y="18758"/>
                  </a:lnTo>
                  <a:lnTo>
                    <a:pt x="2121791" y="22470"/>
                  </a:lnTo>
                  <a:lnTo>
                    <a:pt x="2180499" y="26470"/>
                  </a:lnTo>
                  <a:lnTo>
                    <a:pt x="2236625" y="30747"/>
                  </a:lnTo>
                  <a:lnTo>
                    <a:pt x="2290041" y="35290"/>
                  </a:lnTo>
                  <a:lnTo>
                    <a:pt x="2340623" y="40088"/>
                  </a:lnTo>
                  <a:lnTo>
                    <a:pt x="2388243" y="45129"/>
                  </a:lnTo>
                  <a:lnTo>
                    <a:pt x="2432777" y="50402"/>
                  </a:lnTo>
                  <a:lnTo>
                    <a:pt x="2474099" y="55896"/>
                  </a:lnTo>
                  <a:lnTo>
                    <a:pt x="2512082" y="61599"/>
                  </a:lnTo>
                  <a:lnTo>
                    <a:pt x="2577531" y="73589"/>
                  </a:lnTo>
                  <a:lnTo>
                    <a:pt x="2628116" y="86281"/>
                  </a:lnTo>
                  <a:lnTo>
                    <a:pt x="2673925" y="106437"/>
                  </a:lnTo>
                  <a:lnTo>
                    <a:pt x="2682951" y="120489"/>
                  </a:lnTo>
                  <a:lnTo>
                    <a:pt x="2680673" y="127569"/>
                  </a:lnTo>
                  <a:lnTo>
                    <a:pt x="2647521" y="148116"/>
                  </a:lnTo>
                  <a:lnTo>
                    <a:pt x="2604744" y="161125"/>
                  </a:lnTo>
                  <a:lnTo>
                    <a:pt x="2546601" y="173477"/>
                  </a:lnTo>
                  <a:lnTo>
                    <a:pt x="2474099" y="185082"/>
                  </a:lnTo>
                  <a:lnTo>
                    <a:pt x="2432777" y="190576"/>
                  </a:lnTo>
                  <a:lnTo>
                    <a:pt x="2388243" y="195849"/>
                  </a:lnTo>
                  <a:lnTo>
                    <a:pt x="2340623" y="200890"/>
                  </a:lnTo>
                  <a:lnTo>
                    <a:pt x="2290041" y="205688"/>
                  </a:lnTo>
                  <a:lnTo>
                    <a:pt x="2236625" y="210231"/>
                  </a:lnTo>
                  <a:lnTo>
                    <a:pt x="2180499" y="214508"/>
                  </a:lnTo>
                  <a:lnTo>
                    <a:pt x="2121791" y="218508"/>
                  </a:lnTo>
                  <a:lnTo>
                    <a:pt x="2060624" y="222220"/>
                  </a:lnTo>
                  <a:lnTo>
                    <a:pt x="1997126" y="225631"/>
                  </a:lnTo>
                  <a:lnTo>
                    <a:pt x="1931422" y="228732"/>
                  </a:lnTo>
                  <a:lnTo>
                    <a:pt x="1863638" y="231510"/>
                  </a:lnTo>
                  <a:lnTo>
                    <a:pt x="1793899" y="233954"/>
                  </a:lnTo>
                  <a:lnTo>
                    <a:pt x="1722332" y="236053"/>
                  </a:lnTo>
                  <a:lnTo>
                    <a:pt x="1649063" y="237796"/>
                  </a:lnTo>
                  <a:lnTo>
                    <a:pt x="1574216" y="239172"/>
                  </a:lnTo>
                  <a:lnTo>
                    <a:pt x="1497919" y="240168"/>
                  </a:lnTo>
                  <a:lnTo>
                    <a:pt x="1420296" y="240774"/>
                  </a:lnTo>
                  <a:lnTo>
                    <a:pt x="1341475" y="240979"/>
                  </a:lnTo>
                  <a:lnTo>
                    <a:pt x="1262653" y="240774"/>
                  </a:lnTo>
                  <a:lnTo>
                    <a:pt x="1185030" y="240168"/>
                  </a:lnTo>
                  <a:lnTo>
                    <a:pt x="1108733" y="239172"/>
                  </a:lnTo>
                  <a:lnTo>
                    <a:pt x="1033887" y="237796"/>
                  </a:lnTo>
                  <a:lnTo>
                    <a:pt x="960617" y="236053"/>
                  </a:lnTo>
                  <a:lnTo>
                    <a:pt x="889050" y="233954"/>
                  </a:lnTo>
                  <a:lnTo>
                    <a:pt x="819312" y="231510"/>
                  </a:lnTo>
                  <a:lnTo>
                    <a:pt x="751528" y="228732"/>
                  </a:lnTo>
                  <a:lnTo>
                    <a:pt x="685824" y="225631"/>
                  </a:lnTo>
                  <a:lnTo>
                    <a:pt x="622326" y="222220"/>
                  </a:lnTo>
                  <a:lnTo>
                    <a:pt x="561159" y="218508"/>
                  </a:lnTo>
                  <a:lnTo>
                    <a:pt x="502450" y="214508"/>
                  </a:lnTo>
                  <a:lnTo>
                    <a:pt x="446325" y="210231"/>
                  </a:lnTo>
                  <a:lnTo>
                    <a:pt x="392909" y="205688"/>
                  </a:lnTo>
                  <a:lnTo>
                    <a:pt x="342327" y="200890"/>
                  </a:lnTo>
                  <a:lnTo>
                    <a:pt x="294707" y="195849"/>
                  </a:lnTo>
                  <a:lnTo>
                    <a:pt x="250173" y="190576"/>
                  </a:lnTo>
                  <a:lnTo>
                    <a:pt x="208851" y="185082"/>
                  </a:lnTo>
                  <a:lnTo>
                    <a:pt x="170868" y="179379"/>
                  </a:lnTo>
                  <a:lnTo>
                    <a:pt x="105419" y="167389"/>
                  </a:lnTo>
                  <a:lnTo>
                    <a:pt x="54834" y="154697"/>
                  </a:lnTo>
                  <a:lnTo>
                    <a:pt x="9025" y="134541"/>
                  </a:lnTo>
                  <a:lnTo>
                    <a:pt x="0" y="12048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6612" y="1705355"/>
            <a:ext cx="946340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67120" marR="191135" lvl="0" indent="400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Nobel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Prize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Physiology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Medicine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Hubel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Weisel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8275" algn="l"/>
                <a:tab pos="2208530" algn="l"/>
                <a:tab pos="7387590" algn="l"/>
                <a:tab pos="8154034" algn="l"/>
              </a:tabLst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1847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1945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1950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3600" b="0" i="0" u="none" strike="noStrike" kern="0" cap="none" spc="-30" normalizeH="0" baseline="3472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1980</a:t>
            </a:r>
            <a:r>
              <a:rPr kumimoji="0" sz="3600" b="0" i="0" u="none" strike="noStrike" kern="0" cap="none" spc="0" normalizeH="0" baseline="3472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3600" b="0" i="0" u="none" strike="noStrike" kern="0" cap="none" spc="0" normalizeH="0" baseline="115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1986</a:t>
            </a:r>
            <a:r>
              <a:rPr kumimoji="0" sz="3600" b="0" i="0" u="none" strike="noStrike" kern="0" cap="none" spc="-82" normalizeH="0" baseline="115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1989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5220" y="3331059"/>
            <a:ext cx="335915" cy="1796414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Gradient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descent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63333" y="3323844"/>
            <a:ext cx="2584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078865" algn="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Neocognitron: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convolutional</a:t>
            </a:r>
            <a:r>
              <a:rPr kumimoji="0" sz="2000" b="1" i="0" u="none" strike="noStrike" kern="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layers</a:t>
            </a:r>
            <a:r>
              <a:rPr kumimoji="0" sz="2000" b="1" i="0" u="none" strike="noStrike" kern="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downsampling</a:t>
            </a:r>
            <a:r>
              <a:rPr kumimoji="0" sz="2000" b="1" i="0" u="none" strike="noStrike" kern="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layers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590" y="4893437"/>
            <a:ext cx="2588304" cy="1490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5779"/>
            <a:ext cx="869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740" y="4409947"/>
            <a:ext cx="526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Overlaid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Small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Response!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9738" y="5026992"/>
            <a:ext cx="2647493" cy="13573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8387" y="4361179"/>
            <a:ext cx="496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Overlaid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Big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Response!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4272" y="1990924"/>
            <a:ext cx="5199112" cy="21565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10276" y="1494028"/>
            <a:ext cx="435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Filter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Curve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Detector!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0013" y="6524007"/>
            <a:ext cx="1121156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Credit: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https://adeshpande3.github.io/A-</a:t>
            </a:r>
            <a:r>
              <a:rPr sz="1800" spc="-10" dirty="0">
                <a:latin typeface="Calibri"/>
                <a:cs typeface="Calibri"/>
              </a:rPr>
              <a:t>Beginner%27s-Guide-</a:t>
            </a:r>
            <a:r>
              <a:rPr sz="1800" spc="-65" dirty="0">
                <a:latin typeface="Calibri"/>
                <a:cs typeface="Calibri"/>
              </a:rPr>
              <a:t>To-</a:t>
            </a:r>
            <a:r>
              <a:rPr sz="1800" spc="-20" dirty="0">
                <a:latin typeface="Calibri"/>
                <a:cs typeface="Calibri"/>
              </a:rPr>
              <a:t>Understanding-Convolutional-Neural-</a:t>
            </a:r>
            <a:r>
              <a:rPr sz="1800" spc="-10" dirty="0">
                <a:latin typeface="Calibri"/>
                <a:cs typeface="Calibri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44067"/>
            <a:ext cx="9424670" cy="10985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  <a:p>
            <a:pPr marL="1859280">
              <a:lnSpc>
                <a:spcPct val="100000"/>
              </a:lnSpc>
              <a:spcBef>
                <a:spcPts val="240"/>
              </a:spcBef>
              <a:tabLst>
                <a:tab pos="3503295" algn="l"/>
                <a:tab pos="7875905" algn="l"/>
              </a:tabLst>
            </a:pPr>
            <a:r>
              <a:rPr sz="2000" b="0" spc="-10" dirty="0">
                <a:latin typeface="Calibri"/>
                <a:cs typeface="Calibri"/>
              </a:rPr>
              <a:t>Filter</a:t>
            </a:r>
            <a:r>
              <a:rPr sz="2000" b="0" dirty="0">
                <a:latin typeface="Calibri"/>
                <a:cs typeface="Calibri"/>
              </a:rPr>
              <a:t>	</a:t>
            </a:r>
            <a:r>
              <a:rPr sz="2000" b="0" spc="-10" dirty="0">
                <a:latin typeface="Calibri"/>
                <a:cs typeface="Calibri"/>
              </a:rPr>
              <a:t>Feature</a:t>
            </a:r>
            <a:r>
              <a:rPr sz="2000" b="0" spc="-55" dirty="0">
                <a:latin typeface="Calibri"/>
                <a:cs typeface="Calibri"/>
              </a:rPr>
              <a:t> </a:t>
            </a:r>
            <a:r>
              <a:rPr sz="2000" b="0" spc="-25" dirty="0">
                <a:latin typeface="Calibri"/>
                <a:cs typeface="Calibri"/>
              </a:rPr>
              <a:t>Map</a:t>
            </a:r>
            <a:r>
              <a:rPr sz="2000" b="0" dirty="0">
                <a:latin typeface="Calibri"/>
                <a:cs typeface="Calibri"/>
              </a:rPr>
              <a:t>	</a:t>
            </a:r>
            <a:r>
              <a:rPr sz="3000" b="0" spc="-15" baseline="2777" dirty="0">
                <a:latin typeface="Calibri"/>
                <a:cs typeface="Calibri"/>
              </a:rPr>
              <a:t>Filter</a:t>
            </a:r>
            <a:endParaRPr sz="3000" baseline="2777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22" y="1690687"/>
            <a:ext cx="5677897" cy="49802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5088" y="1690687"/>
            <a:ext cx="5809010" cy="38862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24543" y="1299971"/>
            <a:ext cx="13487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Feature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5417" y="6530102"/>
            <a:ext cx="625475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Calibri"/>
                <a:cs typeface="Calibri"/>
              </a:rPr>
              <a:t>https://ujjwalkarn.me/2016/08/11/intuitive-</a:t>
            </a:r>
            <a:r>
              <a:rPr sz="1800" spc="-20" dirty="0">
                <a:latin typeface="Calibri"/>
                <a:cs typeface="Calibri"/>
              </a:rPr>
              <a:t>explanation-</a:t>
            </a:r>
            <a:r>
              <a:rPr sz="1800" spc="-10" dirty="0">
                <a:latin typeface="Calibri"/>
                <a:cs typeface="Calibri"/>
              </a:rPr>
              <a:t>convnets/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140" dirty="0"/>
              <a:t> </a:t>
            </a:r>
            <a:r>
              <a:rPr dirty="0"/>
              <a:t>Layer:</a:t>
            </a:r>
            <a:r>
              <a:rPr spc="-145" dirty="0"/>
              <a:t> </a:t>
            </a:r>
            <a:r>
              <a:rPr dirty="0"/>
              <a:t>What</a:t>
            </a:r>
            <a:r>
              <a:rPr spc="-140" dirty="0"/>
              <a:t> </a:t>
            </a:r>
            <a:r>
              <a:rPr dirty="0"/>
              <a:t>Can</a:t>
            </a:r>
            <a:r>
              <a:rPr spc="-140" dirty="0"/>
              <a:t> </a:t>
            </a:r>
            <a:r>
              <a:rPr dirty="0"/>
              <a:t>Filters</a:t>
            </a:r>
            <a:r>
              <a:rPr spc="-14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5560" y="6223508"/>
            <a:ext cx="9902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Calibri"/>
                <a:cs typeface="Calibri"/>
              </a:rPr>
              <a:t>Demo:</a:t>
            </a:r>
            <a:r>
              <a:rPr sz="3000" spc="22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  <a:hlinkClick r:id="rId2"/>
              </a:rPr>
              <a:t>http://beej.us/blog</a:t>
            </a:r>
            <a:r>
              <a:rPr sz="3000" spc="-20" dirty="0">
                <a:latin typeface="Calibri"/>
                <a:cs typeface="Calibri"/>
              </a:rPr>
              <a:t>/data/convolution-</a:t>
            </a:r>
            <a:r>
              <a:rPr sz="3000" spc="-25" dirty="0">
                <a:latin typeface="Calibri"/>
                <a:cs typeface="Calibri"/>
              </a:rPr>
              <a:t>image-</a:t>
            </a:r>
            <a:r>
              <a:rPr sz="3000" spc="-10" dirty="0">
                <a:latin typeface="Calibri"/>
                <a:cs typeface="Calibri"/>
              </a:rPr>
              <a:t>processing/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8494" y="1342287"/>
            <a:ext cx="6315072" cy="487358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0358" y="310679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770" y="2309876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9716" y="4353051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*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32032" y="3837630"/>
            <a:ext cx="1654810" cy="1488440"/>
            <a:chOff x="3532032" y="3837630"/>
            <a:chExt cx="1654810" cy="1488440"/>
          </a:xfrm>
        </p:grpSpPr>
        <p:sp>
          <p:nvSpPr>
            <p:cNvPr id="7" name="object 7"/>
            <p:cNvSpPr/>
            <p:nvPr/>
          </p:nvSpPr>
          <p:spPr>
            <a:xfrm>
              <a:off x="3544722" y="385033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38382" y="384398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4764" y="4240276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82708" y="4204073"/>
            <a:ext cx="1235075" cy="1109980"/>
            <a:chOff x="5882708" y="4204073"/>
            <a:chExt cx="1235075" cy="1109980"/>
          </a:xfrm>
        </p:grpSpPr>
        <p:sp>
          <p:nvSpPr>
            <p:cNvPr id="11" name="object 11"/>
            <p:cNvSpPr/>
            <p:nvPr/>
          </p:nvSpPr>
          <p:spPr>
            <a:xfrm>
              <a:off x="5889053" y="421043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2708" y="420407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06517" y="2319020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73457" y="4205297"/>
            <a:ext cx="1235075" cy="1109980"/>
            <a:chOff x="9373457" y="4205297"/>
            <a:chExt cx="1235075" cy="1109980"/>
          </a:xfrm>
        </p:grpSpPr>
        <p:sp>
          <p:nvSpPr>
            <p:cNvPr id="15" name="object 15"/>
            <p:cNvSpPr/>
            <p:nvPr/>
          </p:nvSpPr>
          <p:spPr>
            <a:xfrm>
              <a:off x="9379801" y="4211649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3457" y="420529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276401" y="4546074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5" y="127000"/>
                </a:lnTo>
                <a:lnTo>
                  <a:pt x="517685" y="127000"/>
                </a:lnTo>
                <a:lnTo>
                  <a:pt x="517685" y="63500"/>
                </a:lnTo>
                <a:lnTo>
                  <a:pt x="612935" y="63500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485935" y="127000"/>
                </a:lnTo>
                <a:lnTo>
                  <a:pt x="485935" y="63500"/>
                </a:lnTo>
                <a:close/>
              </a:path>
              <a:path w="676909" h="190500">
                <a:moveTo>
                  <a:pt x="612935" y="63500"/>
                </a:moveTo>
                <a:lnTo>
                  <a:pt x="517685" y="63500"/>
                </a:lnTo>
                <a:lnTo>
                  <a:pt x="517685" y="127000"/>
                </a:lnTo>
                <a:lnTo>
                  <a:pt x="612935" y="127000"/>
                </a:lnTo>
                <a:lnTo>
                  <a:pt x="676435" y="95250"/>
                </a:lnTo>
                <a:lnTo>
                  <a:pt x="612935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4004" y="4458716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3492" y="411308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80610" y="4353051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07071" y="4113082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387" y="2283741"/>
            <a:ext cx="5052695" cy="3324860"/>
          </a:xfrm>
          <a:custGeom>
            <a:avLst/>
            <a:gdLst/>
            <a:ahLst/>
            <a:cxnLst/>
            <a:rect l="l" t="t" r="r" b="b"/>
            <a:pathLst>
              <a:path w="5052695" h="3324860">
                <a:moveTo>
                  <a:pt x="0" y="554105"/>
                </a:moveTo>
                <a:lnTo>
                  <a:pt x="2033" y="506295"/>
                </a:lnTo>
                <a:lnTo>
                  <a:pt x="8024" y="459614"/>
                </a:lnTo>
                <a:lnTo>
                  <a:pt x="17806" y="414228"/>
                </a:lnTo>
                <a:lnTo>
                  <a:pt x="31211" y="370305"/>
                </a:lnTo>
                <a:lnTo>
                  <a:pt x="48075" y="328010"/>
                </a:lnTo>
                <a:lnTo>
                  <a:pt x="68230" y="287510"/>
                </a:lnTo>
                <a:lnTo>
                  <a:pt x="91510" y="248971"/>
                </a:lnTo>
                <a:lnTo>
                  <a:pt x="117750" y="212559"/>
                </a:lnTo>
                <a:lnTo>
                  <a:pt x="146782" y="178440"/>
                </a:lnTo>
                <a:lnTo>
                  <a:pt x="178440" y="146782"/>
                </a:lnTo>
                <a:lnTo>
                  <a:pt x="212558" y="117750"/>
                </a:lnTo>
                <a:lnTo>
                  <a:pt x="248970" y="91511"/>
                </a:lnTo>
                <a:lnTo>
                  <a:pt x="287510" y="68230"/>
                </a:lnTo>
                <a:lnTo>
                  <a:pt x="328010" y="48075"/>
                </a:lnTo>
                <a:lnTo>
                  <a:pt x="370305" y="31211"/>
                </a:lnTo>
                <a:lnTo>
                  <a:pt x="414228" y="17806"/>
                </a:lnTo>
                <a:lnTo>
                  <a:pt x="459613" y="8024"/>
                </a:lnTo>
                <a:lnTo>
                  <a:pt x="506294" y="2033"/>
                </a:lnTo>
                <a:lnTo>
                  <a:pt x="554104" y="0"/>
                </a:lnTo>
                <a:lnTo>
                  <a:pt x="4498533" y="0"/>
                </a:lnTo>
                <a:lnTo>
                  <a:pt x="4546343" y="2033"/>
                </a:lnTo>
                <a:lnTo>
                  <a:pt x="4593024" y="8024"/>
                </a:lnTo>
                <a:lnTo>
                  <a:pt x="4638409" y="17806"/>
                </a:lnTo>
                <a:lnTo>
                  <a:pt x="4682332" y="31211"/>
                </a:lnTo>
                <a:lnTo>
                  <a:pt x="4724627" y="48075"/>
                </a:lnTo>
                <a:lnTo>
                  <a:pt x="4765128" y="68230"/>
                </a:lnTo>
                <a:lnTo>
                  <a:pt x="4803667" y="91511"/>
                </a:lnTo>
                <a:lnTo>
                  <a:pt x="4840079" y="117750"/>
                </a:lnTo>
                <a:lnTo>
                  <a:pt x="4874197" y="146782"/>
                </a:lnTo>
                <a:lnTo>
                  <a:pt x="4905855" y="178440"/>
                </a:lnTo>
                <a:lnTo>
                  <a:pt x="4934887" y="212559"/>
                </a:lnTo>
                <a:lnTo>
                  <a:pt x="4961127" y="248971"/>
                </a:lnTo>
                <a:lnTo>
                  <a:pt x="4984407" y="287510"/>
                </a:lnTo>
                <a:lnTo>
                  <a:pt x="5004562" y="328010"/>
                </a:lnTo>
                <a:lnTo>
                  <a:pt x="5021426" y="370305"/>
                </a:lnTo>
                <a:lnTo>
                  <a:pt x="5034832" y="414228"/>
                </a:lnTo>
                <a:lnTo>
                  <a:pt x="5044613" y="459614"/>
                </a:lnTo>
                <a:lnTo>
                  <a:pt x="5050604" y="506295"/>
                </a:lnTo>
                <a:lnTo>
                  <a:pt x="5052638" y="554105"/>
                </a:lnTo>
                <a:lnTo>
                  <a:pt x="5052638" y="2770473"/>
                </a:lnTo>
                <a:lnTo>
                  <a:pt x="5050604" y="2818283"/>
                </a:lnTo>
                <a:lnTo>
                  <a:pt x="5044613" y="2864964"/>
                </a:lnTo>
                <a:lnTo>
                  <a:pt x="5034832" y="2910349"/>
                </a:lnTo>
                <a:lnTo>
                  <a:pt x="5021426" y="2954272"/>
                </a:lnTo>
                <a:lnTo>
                  <a:pt x="5004562" y="2996567"/>
                </a:lnTo>
                <a:lnTo>
                  <a:pt x="4984407" y="3037068"/>
                </a:lnTo>
                <a:lnTo>
                  <a:pt x="4961127" y="3075607"/>
                </a:lnTo>
                <a:lnTo>
                  <a:pt x="4934887" y="3112019"/>
                </a:lnTo>
                <a:lnTo>
                  <a:pt x="4905855" y="3146137"/>
                </a:lnTo>
                <a:lnTo>
                  <a:pt x="4874197" y="3177795"/>
                </a:lnTo>
                <a:lnTo>
                  <a:pt x="4840079" y="3206827"/>
                </a:lnTo>
                <a:lnTo>
                  <a:pt x="4803667" y="3233067"/>
                </a:lnTo>
                <a:lnTo>
                  <a:pt x="4765128" y="3256347"/>
                </a:lnTo>
                <a:lnTo>
                  <a:pt x="4724627" y="3276502"/>
                </a:lnTo>
                <a:lnTo>
                  <a:pt x="4682332" y="3293366"/>
                </a:lnTo>
                <a:lnTo>
                  <a:pt x="4638409" y="3306771"/>
                </a:lnTo>
                <a:lnTo>
                  <a:pt x="4593024" y="3316553"/>
                </a:lnTo>
                <a:lnTo>
                  <a:pt x="4546343" y="3322544"/>
                </a:lnTo>
                <a:lnTo>
                  <a:pt x="4498533" y="3324578"/>
                </a:lnTo>
                <a:lnTo>
                  <a:pt x="554104" y="3324578"/>
                </a:lnTo>
                <a:lnTo>
                  <a:pt x="506294" y="3322544"/>
                </a:lnTo>
                <a:lnTo>
                  <a:pt x="459613" y="3316553"/>
                </a:lnTo>
                <a:lnTo>
                  <a:pt x="414228" y="3306771"/>
                </a:lnTo>
                <a:lnTo>
                  <a:pt x="370305" y="3293366"/>
                </a:lnTo>
                <a:lnTo>
                  <a:pt x="328010" y="3276502"/>
                </a:lnTo>
                <a:lnTo>
                  <a:pt x="287510" y="3256347"/>
                </a:lnTo>
                <a:lnTo>
                  <a:pt x="248970" y="3233067"/>
                </a:lnTo>
                <a:lnTo>
                  <a:pt x="212558" y="3206827"/>
                </a:lnTo>
                <a:lnTo>
                  <a:pt x="178440" y="3177795"/>
                </a:lnTo>
                <a:lnTo>
                  <a:pt x="146782" y="3146137"/>
                </a:lnTo>
                <a:lnTo>
                  <a:pt x="117750" y="3112019"/>
                </a:lnTo>
                <a:lnTo>
                  <a:pt x="91510" y="3075607"/>
                </a:lnTo>
                <a:lnTo>
                  <a:pt x="68230" y="3037068"/>
                </a:lnTo>
                <a:lnTo>
                  <a:pt x="48075" y="2996567"/>
                </a:lnTo>
                <a:lnTo>
                  <a:pt x="31211" y="2954272"/>
                </a:lnTo>
                <a:lnTo>
                  <a:pt x="17806" y="2910349"/>
                </a:lnTo>
                <a:lnTo>
                  <a:pt x="8024" y="2864964"/>
                </a:lnTo>
                <a:lnTo>
                  <a:pt x="2033" y="2818283"/>
                </a:lnTo>
                <a:lnTo>
                  <a:pt x="0" y="2770473"/>
                </a:lnTo>
                <a:lnTo>
                  <a:pt x="0" y="554105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2127" y="5824220"/>
            <a:ext cx="8835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sz="30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choose</a:t>
            </a:r>
            <a:r>
              <a:rPr sz="30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filters</a:t>
            </a:r>
            <a:r>
              <a:rPr sz="30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0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any</a:t>
            </a:r>
            <a:r>
              <a:rPr sz="30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sz="30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0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support</a:t>
            </a:r>
            <a:r>
              <a:rPr sz="30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libri"/>
                <a:cs typeface="Calibri"/>
              </a:rPr>
              <a:t>feature</a:t>
            </a:r>
            <a:r>
              <a:rPr sz="30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libri"/>
                <a:cs typeface="Calibri"/>
              </a:rPr>
              <a:t>learning!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0358" y="310679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770" y="2309876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38382" y="3843980"/>
            <a:ext cx="1642110" cy="1475740"/>
            <a:chOff x="3538382" y="3843980"/>
            <a:chExt cx="1642110" cy="1475740"/>
          </a:xfrm>
        </p:grpSpPr>
        <p:sp>
          <p:nvSpPr>
            <p:cNvPr id="6" name="object 6"/>
            <p:cNvSpPr/>
            <p:nvPr/>
          </p:nvSpPr>
          <p:spPr>
            <a:xfrm>
              <a:off x="3544722" y="385033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8382" y="384398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04764" y="4240276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2708" y="4204073"/>
            <a:ext cx="1235075" cy="1109980"/>
            <a:chOff x="5882708" y="4204073"/>
            <a:chExt cx="1235075" cy="1109980"/>
          </a:xfrm>
        </p:grpSpPr>
        <p:sp>
          <p:nvSpPr>
            <p:cNvPr id="10" name="object 10"/>
            <p:cNvSpPr/>
            <p:nvPr/>
          </p:nvSpPr>
          <p:spPr>
            <a:xfrm>
              <a:off x="5889053" y="421043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2708" y="420407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06517" y="2319020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76401" y="4198947"/>
            <a:ext cx="3338195" cy="1122680"/>
            <a:chOff x="7276401" y="4198947"/>
            <a:chExt cx="3338195" cy="1122680"/>
          </a:xfrm>
        </p:grpSpPr>
        <p:sp>
          <p:nvSpPr>
            <p:cNvPr id="14" name="object 14"/>
            <p:cNvSpPr/>
            <p:nvPr/>
          </p:nvSpPr>
          <p:spPr>
            <a:xfrm>
              <a:off x="9379801" y="4211649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73457" y="420529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276401" y="4546074"/>
              <a:ext cx="676910" cy="190500"/>
            </a:xfrm>
            <a:custGeom>
              <a:avLst/>
              <a:gdLst/>
              <a:ahLst/>
              <a:cxnLst/>
              <a:rect l="l" t="t" r="r" b="b"/>
              <a:pathLst>
                <a:path w="676909" h="190500">
                  <a:moveTo>
                    <a:pt x="485935" y="0"/>
                  </a:moveTo>
                  <a:lnTo>
                    <a:pt x="485935" y="190500"/>
                  </a:lnTo>
                  <a:lnTo>
                    <a:pt x="612935" y="127000"/>
                  </a:lnTo>
                  <a:lnTo>
                    <a:pt x="517685" y="127000"/>
                  </a:lnTo>
                  <a:lnTo>
                    <a:pt x="517685" y="63500"/>
                  </a:lnTo>
                  <a:lnTo>
                    <a:pt x="612935" y="63500"/>
                  </a:lnTo>
                  <a:lnTo>
                    <a:pt x="485935" y="0"/>
                  </a:lnTo>
                  <a:close/>
                </a:path>
                <a:path w="676909" h="190500">
                  <a:moveTo>
                    <a:pt x="485935" y="63500"/>
                  </a:moveTo>
                  <a:lnTo>
                    <a:pt x="0" y="63500"/>
                  </a:lnTo>
                  <a:lnTo>
                    <a:pt x="0" y="127000"/>
                  </a:lnTo>
                  <a:lnTo>
                    <a:pt x="485935" y="127000"/>
                  </a:lnTo>
                  <a:lnTo>
                    <a:pt x="485935" y="63500"/>
                  </a:lnTo>
                  <a:close/>
                </a:path>
                <a:path w="676909" h="190500">
                  <a:moveTo>
                    <a:pt x="612935" y="63500"/>
                  </a:moveTo>
                  <a:lnTo>
                    <a:pt x="517685" y="63500"/>
                  </a:lnTo>
                  <a:lnTo>
                    <a:pt x="517685" y="127000"/>
                  </a:lnTo>
                  <a:lnTo>
                    <a:pt x="612935" y="127000"/>
                  </a:lnTo>
                  <a:lnTo>
                    <a:pt x="676435" y="95250"/>
                  </a:lnTo>
                  <a:lnTo>
                    <a:pt x="612935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134004" y="4458716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33492" y="411308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99716" y="4353051"/>
            <a:ext cx="83559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93025" algn="l"/>
              </a:tabLst>
            </a:pPr>
            <a:r>
              <a:rPr sz="4600" spc="-50" dirty="0">
                <a:latin typeface="Calibri"/>
                <a:cs typeface="Calibri"/>
              </a:rPr>
              <a:t>*</a:t>
            </a:r>
            <a:r>
              <a:rPr sz="4600" dirty="0">
                <a:latin typeface="Calibri"/>
                <a:cs typeface="Calibri"/>
              </a:rPr>
              <a:t>	+</a:t>
            </a:r>
            <a:r>
              <a:rPr sz="4600" spc="-2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968947" y="3812421"/>
            <a:ext cx="4011295" cy="1929764"/>
            <a:chOff x="7968947" y="3812421"/>
            <a:chExt cx="4011295" cy="1929764"/>
          </a:xfrm>
        </p:grpSpPr>
        <p:sp>
          <p:nvSpPr>
            <p:cNvPr id="21" name="object 21"/>
            <p:cNvSpPr/>
            <p:nvPr/>
          </p:nvSpPr>
          <p:spPr>
            <a:xfrm>
              <a:off x="11407070" y="4113082"/>
              <a:ext cx="367030" cy="1272540"/>
            </a:xfrm>
            <a:custGeom>
              <a:avLst/>
              <a:gdLst/>
              <a:ahLst/>
              <a:cxnLst/>
              <a:rect l="l" t="t" r="r" b="b"/>
              <a:pathLst>
                <a:path w="367029" h="1272539">
                  <a:moveTo>
                    <a:pt x="0" y="0"/>
                  </a:moveTo>
                  <a:lnTo>
                    <a:pt x="71379" y="2401"/>
                  </a:lnTo>
                  <a:lnTo>
                    <a:pt x="129667" y="8951"/>
                  </a:lnTo>
                  <a:lnTo>
                    <a:pt x="168967" y="18665"/>
                  </a:lnTo>
                  <a:lnTo>
                    <a:pt x="183378" y="30562"/>
                  </a:lnTo>
                  <a:lnTo>
                    <a:pt x="183378" y="605498"/>
                  </a:lnTo>
                  <a:lnTo>
                    <a:pt x="197788" y="617394"/>
                  </a:lnTo>
                  <a:lnTo>
                    <a:pt x="237088" y="627108"/>
                  </a:lnTo>
                  <a:lnTo>
                    <a:pt x="295376" y="633658"/>
                  </a:lnTo>
                  <a:lnTo>
                    <a:pt x="366756" y="636060"/>
                  </a:lnTo>
                  <a:lnTo>
                    <a:pt x="295376" y="638461"/>
                  </a:lnTo>
                  <a:lnTo>
                    <a:pt x="237088" y="645011"/>
                  </a:lnTo>
                  <a:lnTo>
                    <a:pt x="197788" y="654725"/>
                  </a:lnTo>
                  <a:lnTo>
                    <a:pt x="183378" y="666622"/>
                  </a:lnTo>
                  <a:lnTo>
                    <a:pt x="183378" y="1241557"/>
                  </a:lnTo>
                  <a:lnTo>
                    <a:pt x="168967" y="1253454"/>
                  </a:lnTo>
                  <a:lnTo>
                    <a:pt x="129667" y="1263168"/>
                  </a:lnTo>
                  <a:lnTo>
                    <a:pt x="71379" y="1269718"/>
                  </a:lnTo>
                  <a:lnTo>
                    <a:pt x="0" y="12721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00697" y="3844171"/>
              <a:ext cx="3947795" cy="1866264"/>
            </a:xfrm>
            <a:custGeom>
              <a:avLst/>
              <a:gdLst/>
              <a:ahLst/>
              <a:cxnLst/>
              <a:rect l="l" t="t" r="r" b="b"/>
              <a:pathLst>
                <a:path w="3947795" h="1866264">
                  <a:moveTo>
                    <a:pt x="3947462" y="310962"/>
                  </a:moveTo>
                  <a:lnTo>
                    <a:pt x="3944090" y="265010"/>
                  </a:lnTo>
                  <a:lnTo>
                    <a:pt x="3934296" y="221152"/>
                  </a:lnTo>
                  <a:lnTo>
                    <a:pt x="3918560" y="179868"/>
                  </a:lnTo>
                  <a:lnTo>
                    <a:pt x="3897364" y="141640"/>
                  </a:lnTo>
                  <a:lnTo>
                    <a:pt x="3871188" y="106948"/>
                  </a:lnTo>
                  <a:lnTo>
                    <a:pt x="3840513" y="76273"/>
                  </a:lnTo>
                  <a:lnTo>
                    <a:pt x="3805822" y="50097"/>
                  </a:lnTo>
                  <a:lnTo>
                    <a:pt x="3767593" y="28901"/>
                  </a:lnTo>
                  <a:lnTo>
                    <a:pt x="3726310" y="13165"/>
                  </a:lnTo>
                  <a:lnTo>
                    <a:pt x="3682451" y="3371"/>
                  </a:lnTo>
                  <a:lnTo>
                    <a:pt x="3636500" y="0"/>
                  </a:lnTo>
                  <a:lnTo>
                    <a:pt x="310962" y="0"/>
                  </a:lnTo>
                  <a:lnTo>
                    <a:pt x="265010" y="3371"/>
                  </a:lnTo>
                  <a:lnTo>
                    <a:pt x="221151" y="13165"/>
                  </a:lnTo>
                  <a:lnTo>
                    <a:pt x="179868" y="28901"/>
                  </a:lnTo>
                  <a:lnTo>
                    <a:pt x="141639" y="50097"/>
                  </a:lnTo>
                  <a:lnTo>
                    <a:pt x="106947" y="76273"/>
                  </a:lnTo>
                  <a:lnTo>
                    <a:pt x="76273" y="106948"/>
                  </a:lnTo>
                  <a:lnTo>
                    <a:pt x="50097" y="141640"/>
                  </a:lnTo>
                  <a:lnTo>
                    <a:pt x="28901" y="179868"/>
                  </a:lnTo>
                  <a:lnTo>
                    <a:pt x="13165" y="221152"/>
                  </a:lnTo>
                  <a:lnTo>
                    <a:pt x="3371" y="265010"/>
                  </a:lnTo>
                  <a:lnTo>
                    <a:pt x="0" y="310962"/>
                  </a:lnTo>
                  <a:lnTo>
                    <a:pt x="0" y="1554783"/>
                  </a:lnTo>
                  <a:lnTo>
                    <a:pt x="3371" y="1600734"/>
                  </a:lnTo>
                  <a:lnTo>
                    <a:pt x="13165" y="1644592"/>
                  </a:lnTo>
                  <a:lnTo>
                    <a:pt x="28901" y="1685876"/>
                  </a:lnTo>
                  <a:lnTo>
                    <a:pt x="50097" y="1724104"/>
                  </a:lnTo>
                  <a:lnTo>
                    <a:pt x="76273" y="1758796"/>
                  </a:lnTo>
                  <a:lnTo>
                    <a:pt x="106947" y="1789471"/>
                  </a:lnTo>
                  <a:lnTo>
                    <a:pt x="141639" y="1815646"/>
                  </a:lnTo>
                  <a:lnTo>
                    <a:pt x="179868" y="1836843"/>
                  </a:lnTo>
                  <a:lnTo>
                    <a:pt x="221151" y="1852579"/>
                  </a:lnTo>
                  <a:lnTo>
                    <a:pt x="265010" y="1862373"/>
                  </a:lnTo>
                  <a:lnTo>
                    <a:pt x="310962" y="1865745"/>
                  </a:lnTo>
                  <a:lnTo>
                    <a:pt x="3636500" y="1865745"/>
                  </a:lnTo>
                  <a:lnTo>
                    <a:pt x="3682451" y="1862373"/>
                  </a:lnTo>
                  <a:lnTo>
                    <a:pt x="3726310" y="1852579"/>
                  </a:lnTo>
                  <a:lnTo>
                    <a:pt x="3767593" y="1836843"/>
                  </a:lnTo>
                  <a:lnTo>
                    <a:pt x="3805822" y="1815646"/>
                  </a:lnTo>
                  <a:lnTo>
                    <a:pt x="3840513" y="1789471"/>
                  </a:lnTo>
                  <a:lnTo>
                    <a:pt x="3871188" y="1758796"/>
                  </a:lnTo>
                  <a:lnTo>
                    <a:pt x="3897364" y="1724104"/>
                  </a:lnTo>
                  <a:lnTo>
                    <a:pt x="3918560" y="1685876"/>
                  </a:lnTo>
                  <a:lnTo>
                    <a:pt x="3934296" y="1644592"/>
                  </a:lnTo>
                  <a:lnTo>
                    <a:pt x="3944090" y="1600734"/>
                  </a:lnTo>
                  <a:lnTo>
                    <a:pt x="3947462" y="1554783"/>
                  </a:lnTo>
                  <a:lnTo>
                    <a:pt x="3947462" y="310962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9716" y="5787644"/>
            <a:ext cx="86239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Filtered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results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30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passed,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bias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term,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through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0000"/>
                </a:solidFill>
                <a:latin typeface="Calibri"/>
                <a:cs typeface="Calibri"/>
              </a:rPr>
              <a:t>an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activation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3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3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libri"/>
                <a:cs typeface="Calibri"/>
              </a:rPr>
              <a:t>create</a:t>
            </a:r>
            <a:r>
              <a:rPr sz="3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0000"/>
                </a:solidFill>
                <a:latin typeface="Calibri"/>
                <a:cs typeface="Calibri"/>
              </a:rPr>
              <a:t>activation/feature</a:t>
            </a:r>
            <a:r>
              <a:rPr sz="30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b="1" spc="-20" dirty="0">
                <a:solidFill>
                  <a:srgbClr val="FF0000"/>
                </a:solidFill>
                <a:latin typeface="Calibri"/>
                <a:cs typeface="Calibri"/>
              </a:rPr>
              <a:t>maps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0358" y="257847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770" y="1782571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9716" y="3377691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*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38382" y="4368020"/>
            <a:ext cx="1642110" cy="1475740"/>
            <a:chOff x="3538382" y="4368020"/>
            <a:chExt cx="1642110" cy="1475740"/>
          </a:xfrm>
        </p:grpSpPr>
        <p:sp>
          <p:nvSpPr>
            <p:cNvPr id="7" name="object 7"/>
            <p:cNvSpPr/>
            <p:nvPr/>
          </p:nvSpPr>
          <p:spPr>
            <a:xfrm>
              <a:off x="3544722" y="437437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38382" y="436802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4764" y="4764532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82708" y="4728113"/>
            <a:ext cx="1235075" cy="1109980"/>
            <a:chOff x="5882708" y="4728113"/>
            <a:chExt cx="1235075" cy="1109980"/>
          </a:xfrm>
        </p:grpSpPr>
        <p:sp>
          <p:nvSpPr>
            <p:cNvPr id="11" name="object 11"/>
            <p:cNvSpPr/>
            <p:nvPr/>
          </p:nvSpPr>
          <p:spPr>
            <a:xfrm>
              <a:off x="5889053" y="473447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2708" y="472811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49627" y="1322323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73457" y="4729337"/>
            <a:ext cx="1235075" cy="1109980"/>
            <a:chOff x="9373457" y="4729337"/>
            <a:chExt cx="1235075" cy="1109980"/>
          </a:xfrm>
        </p:grpSpPr>
        <p:sp>
          <p:nvSpPr>
            <p:cNvPr id="15" name="object 15"/>
            <p:cNvSpPr/>
            <p:nvPr/>
          </p:nvSpPr>
          <p:spPr>
            <a:xfrm>
              <a:off x="9379801" y="473569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3457" y="472933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276401" y="5070113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6" y="127000"/>
                </a:lnTo>
                <a:lnTo>
                  <a:pt x="517685" y="127000"/>
                </a:lnTo>
                <a:lnTo>
                  <a:pt x="517685" y="63500"/>
                </a:lnTo>
                <a:lnTo>
                  <a:pt x="612933" y="63500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485935" y="127000"/>
                </a:lnTo>
                <a:lnTo>
                  <a:pt x="485935" y="63500"/>
                </a:lnTo>
                <a:close/>
              </a:path>
              <a:path w="676909" h="190500">
                <a:moveTo>
                  <a:pt x="612933" y="63500"/>
                </a:moveTo>
                <a:lnTo>
                  <a:pt x="517685" y="63500"/>
                </a:lnTo>
                <a:lnTo>
                  <a:pt x="517685" y="127000"/>
                </a:lnTo>
                <a:lnTo>
                  <a:pt x="612936" y="127000"/>
                </a:lnTo>
                <a:lnTo>
                  <a:pt x="676435" y="95251"/>
                </a:lnTo>
                <a:lnTo>
                  <a:pt x="612933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4004" y="4982971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3492" y="463712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80610" y="4877307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07071" y="4637122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538381" y="1907308"/>
            <a:ext cx="1642110" cy="1475740"/>
            <a:chOff x="3538381" y="1907308"/>
            <a:chExt cx="1642110" cy="1475740"/>
          </a:xfrm>
        </p:grpSpPr>
        <p:sp>
          <p:nvSpPr>
            <p:cNvPr id="23" name="object 23"/>
            <p:cNvSpPr/>
            <p:nvPr/>
          </p:nvSpPr>
          <p:spPr>
            <a:xfrm>
              <a:off x="3544722" y="1913661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03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38381" y="1907308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04764" y="2192019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82708" y="2156133"/>
            <a:ext cx="1235075" cy="1109980"/>
            <a:chOff x="5882708" y="2156133"/>
            <a:chExt cx="1235075" cy="1109980"/>
          </a:xfrm>
        </p:grpSpPr>
        <p:sp>
          <p:nvSpPr>
            <p:cNvPr id="27" name="object 27"/>
            <p:cNvSpPr/>
            <p:nvPr/>
          </p:nvSpPr>
          <p:spPr>
            <a:xfrm>
              <a:off x="5889053" y="2162492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82708" y="215613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373457" y="2237823"/>
            <a:ext cx="1235075" cy="1109980"/>
            <a:chOff x="9373457" y="2237823"/>
            <a:chExt cx="1235075" cy="1109980"/>
          </a:xfrm>
        </p:grpSpPr>
        <p:sp>
          <p:nvSpPr>
            <p:cNvPr id="30" name="object 30"/>
            <p:cNvSpPr/>
            <p:nvPr/>
          </p:nvSpPr>
          <p:spPr>
            <a:xfrm>
              <a:off x="9379801" y="2244178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73457" y="223782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7276401" y="2578599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4" y="127001"/>
                </a:lnTo>
                <a:lnTo>
                  <a:pt x="517685" y="127001"/>
                </a:lnTo>
                <a:lnTo>
                  <a:pt x="517685" y="63501"/>
                </a:lnTo>
                <a:lnTo>
                  <a:pt x="612935" y="63501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1"/>
                </a:moveTo>
                <a:lnTo>
                  <a:pt x="0" y="63501"/>
                </a:lnTo>
                <a:lnTo>
                  <a:pt x="0" y="127001"/>
                </a:lnTo>
                <a:lnTo>
                  <a:pt x="485935" y="127001"/>
                </a:lnTo>
                <a:lnTo>
                  <a:pt x="485935" y="63501"/>
                </a:lnTo>
                <a:close/>
              </a:path>
              <a:path w="676909" h="190500">
                <a:moveTo>
                  <a:pt x="612935" y="63501"/>
                </a:moveTo>
                <a:lnTo>
                  <a:pt x="517685" y="63501"/>
                </a:lnTo>
                <a:lnTo>
                  <a:pt x="517685" y="127001"/>
                </a:lnTo>
                <a:lnTo>
                  <a:pt x="612934" y="127001"/>
                </a:lnTo>
                <a:lnTo>
                  <a:pt x="676435" y="95251"/>
                </a:lnTo>
                <a:lnTo>
                  <a:pt x="612935" y="6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34004" y="2492755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33492" y="2145609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780610" y="2387091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407071" y="2145608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54100" y="6153403"/>
            <a:ext cx="10046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Can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sz="3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multiple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filters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(with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unique</a:t>
            </a:r>
            <a:r>
              <a:rPr sz="3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bias</a:t>
            </a:r>
            <a:r>
              <a:rPr sz="30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libri"/>
                <a:cs typeface="Calibri"/>
              </a:rPr>
              <a:t>parameter</a:t>
            </a:r>
            <a:r>
              <a:rPr sz="3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sz="3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0000"/>
                </a:solidFill>
                <a:latin typeface="Calibri"/>
                <a:cs typeface="Calibri"/>
              </a:rPr>
              <a:t>filter)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898" y="3534816"/>
            <a:ext cx="181068" cy="16639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898" y="3792339"/>
            <a:ext cx="181068" cy="16639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898" y="4049862"/>
            <a:ext cx="181068" cy="16639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3539967"/>
            <a:ext cx="181068" cy="16639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3797490"/>
            <a:ext cx="181068" cy="16639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4055013"/>
            <a:ext cx="181068" cy="16639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3543867"/>
            <a:ext cx="181068" cy="16639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3801389"/>
            <a:ext cx="181068" cy="16639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4058912"/>
            <a:ext cx="181068" cy="16639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32032" y="4361670"/>
            <a:ext cx="1654810" cy="1488440"/>
            <a:chOff x="3532032" y="4361670"/>
            <a:chExt cx="1654810" cy="1488440"/>
          </a:xfrm>
        </p:grpSpPr>
        <p:sp>
          <p:nvSpPr>
            <p:cNvPr id="3" name="object 3"/>
            <p:cNvSpPr/>
            <p:nvPr/>
          </p:nvSpPr>
          <p:spPr>
            <a:xfrm>
              <a:off x="3544722" y="437437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8382" y="436802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04764" y="4764532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82708" y="4728113"/>
            <a:ext cx="1235075" cy="1109980"/>
            <a:chOff x="5882708" y="4728113"/>
            <a:chExt cx="1235075" cy="1109980"/>
          </a:xfrm>
        </p:grpSpPr>
        <p:sp>
          <p:nvSpPr>
            <p:cNvPr id="7" name="object 7"/>
            <p:cNvSpPr/>
            <p:nvPr/>
          </p:nvSpPr>
          <p:spPr>
            <a:xfrm>
              <a:off x="5889053" y="473447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2708" y="472811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49627" y="1322323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373457" y="4729337"/>
            <a:ext cx="1235075" cy="1109980"/>
            <a:chOff x="9373457" y="4729337"/>
            <a:chExt cx="1235075" cy="1109980"/>
          </a:xfrm>
        </p:grpSpPr>
        <p:sp>
          <p:nvSpPr>
            <p:cNvPr id="11" name="object 11"/>
            <p:cNvSpPr/>
            <p:nvPr/>
          </p:nvSpPr>
          <p:spPr>
            <a:xfrm>
              <a:off x="9379801" y="473569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73457" y="472933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7276401" y="5070113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6" y="127000"/>
                </a:lnTo>
                <a:lnTo>
                  <a:pt x="517685" y="127000"/>
                </a:lnTo>
                <a:lnTo>
                  <a:pt x="517685" y="63500"/>
                </a:lnTo>
                <a:lnTo>
                  <a:pt x="612933" y="63500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485935" y="127000"/>
                </a:lnTo>
                <a:lnTo>
                  <a:pt x="485935" y="63500"/>
                </a:lnTo>
                <a:close/>
              </a:path>
              <a:path w="676909" h="190500">
                <a:moveTo>
                  <a:pt x="612933" y="63500"/>
                </a:moveTo>
                <a:lnTo>
                  <a:pt x="517685" y="63500"/>
                </a:lnTo>
                <a:lnTo>
                  <a:pt x="517685" y="127000"/>
                </a:lnTo>
                <a:lnTo>
                  <a:pt x="612936" y="127000"/>
                </a:lnTo>
                <a:lnTo>
                  <a:pt x="676435" y="95251"/>
                </a:lnTo>
                <a:lnTo>
                  <a:pt x="612933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34004" y="4982971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33492" y="463712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780610" y="4877307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07071" y="4637122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532031" y="1900958"/>
            <a:ext cx="1654810" cy="2315845"/>
            <a:chOff x="3532031" y="1900958"/>
            <a:chExt cx="1654810" cy="2315845"/>
          </a:xfrm>
        </p:grpSpPr>
        <p:sp>
          <p:nvSpPr>
            <p:cNvPr id="19" name="object 19"/>
            <p:cNvSpPr/>
            <p:nvPr/>
          </p:nvSpPr>
          <p:spPr>
            <a:xfrm>
              <a:off x="3544722" y="1913661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03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8381" y="1907308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898" y="3534816"/>
              <a:ext cx="181068" cy="1663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898" y="3792339"/>
              <a:ext cx="181068" cy="1663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5898" y="4049862"/>
              <a:ext cx="181068" cy="16639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404764" y="2192019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882708" y="2156133"/>
            <a:ext cx="1235075" cy="1109980"/>
            <a:chOff x="5882708" y="2156133"/>
            <a:chExt cx="1235075" cy="1109980"/>
          </a:xfrm>
        </p:grpSpPr>
        <p:sp>
          <p:nvSpPr>
            <p:cNvPr id="26" name="object 26"/>
            <p:cNvSpPr/>
            <p:nvPr/>
          </p:nvSpPr>
          <p:spPr>
            <a:xfrm>
              <a:off x="5889053" y="2162492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82708" y="215613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373457" y="2237823"/>
            <a:ext cx="1235075" cy="1109980"/>
            <a:chOff x="9373457" y="2237823"/>
            <a:chExt cx="1235075" cy="1109980"/>
          </a:xfrm>
        </p:grpSpPr>
        <p:sp>
          <p:nvSpPr>
            <p:cNvPr id="29" name="object 29"/>
            <p:cNvSpPr/>
            <p:nvPr/>
          </p:nvSpPr>
          <p:spPr>
            <a:xfrm>
              <a:off x="9379801" y="2244178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73457" y="223782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276401" y="2578599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4" y="127001"/>
                </a:lnTo>
                <a:lnTo>
                  <a:pt x="517685" y="127001"/>
                </a:lnTo>
                <a:lnTo>
                  <a:pt x="517685" y="63501"/>
                </a:lnTo>
                <a:lnTo>
                  <a:pt x="612935" y="63501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1"/>
                </a:moveTo>
                <a:lnTo>
                  <a:pt x="0" y="63501"/>
                </a:lnTo>
                <a:lnTo>
                  <a:pt x="0" y="127001"/>
                </a:lnTo>
                <a:lnTo>
                  <a:pt x="485935" y="127001"/>
                </a:lnTo>
                <a:lnTo>
                  <a:pt x="485935" y="63501"/>
                </a:lnTo>
                <a:close/>
              </a:path>
              <a:path w="676909" h="190500">
                <a:moveTo>
                  <a:pt x="612935" y="63501"/>
                </a:moveTo>
                <a:lnTo>
                  <a:pt x="517685" y="63501"/>
                </a:lnTo>
                <a:lnTo>
                  <a:pt x="517685" y="127001"/>
                </a:lnTo>
                <a:lnTo>
                  <a:pt x="612934" y="127001"/>
                </a:lnTo>
                <a:lnTo>
                  <a:pt x="676435" y="95251"/>
                </a:lnTo>
                <a:lnTo>
                  <a:pt x="612935" y="635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34004" y="2492755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933492" y="2145609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780610" y="2387091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028912" y="2132908"/>
            <a:ext cx="758190" cy="3649979"/>
            <a:chOff x="11028912" y="2132908"/>
            <a:chExt cx="758190" cy="3649979"/>
          </a:xfrm>
        </p:grpSpPr>
        <p:sp>
          <p:nvSpPr>
            <p:cNvPr id="36" name="object 36"/>
            <p:cNvSpPr/>
            <p:nvPr/>
          </p:nvSpPr>
          <p:spPr>
            <a:xfrm>
              <a:off x="11407070" y="2145608"/>
              <a:ext cx="367030" cy="1272540"/>
            </a:xfrm>
            <a:custGeom>
              <a:avLst/>
              <a:gdLst/>
              <a:ahLst/>
              <a:cxnLst/>
              <a:rect l="l" t="t" r="r" b="b"/>
              <a:pathLst>
                <a:path w="367029" h="1272539">
                  <a:moveTo>
                    <a:pt x="0" y="0"/>
                  </a:moveTo>
                  <a:lnTo>
                    <a:pt x="71379" y="2401"/>
                  </a:lnTo>
                  <a:lnTo>
                    <a:pt x="129667" y="8951"/>
                  </a:lnTo>
                  <a:lnTo>
                    <a:pt x="168967" y="18665"/>
                  </a:lnTo>
                  <a:lnTo>
                    <a:pt x="183378" y="30562"/>
                  </a:lnTo>
                  <a:lnTo>
                    <a:pt x="183378" y="605498"/>
                  </a:lnTo>
                  <a:lnTo>
                    <a:pt x="197788" y="617394"/>
                  </a:lnTo>
                  <a:lnTo>
                    <a:pt x="237088" y="627108"/>
                  </a:lnTo>
                  <a:lnTo>
                    <a:pt x="295376" y="633658"/>
                  </a:lnTo>
                  <a:lnTo>
                    <a:pt x="366756" y="636060"/>
                  </a:lnTo>
                  <a:lnTo>
                    <a:pt x="295376" y="638461"/>
                  </a:lnTo>
                  <a:lnTo>
                    <a:pt x="237088" y="645011"/>
                  </a:lnTo>
                  <a:lnTo>
                    <a:pt x="197788" y="654725"/>
                  </a:lnTo>
                  <a:lnTo>
                    <a:pt x="183378" y="666622"/>
                  </a:lnTo>
                  <a:lnTo>
                    <a:pt x="183378" y="1241557"/>
                  </a:lnTo>
                  <a:lnTo>
                    <a:pt x="168967" y="1253454"/>
                  </a:lnTo>
                  <a:lnTo>
                    <a:pt x="129667" y="1263168"/>
                  </a:lnTo>
                  <a:lnTo>
                    <a:pt x="71379" y="1269718"/>
                  </a:lnTo>
                  <a:lnTo>
                    <a:pt x="0" y="12721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60662" y="2484211"/>
              <a:ext cx="518159" cy="3266440"/>
            </a:xfrm>
            <a:custGeom>
              <a:avLst/>
              <a:gdLst/>
              <a:ahLst/>
              <a:cxnLst/>
              <a:rect l="l" t="t" r="r" b="b"/>
              <a:pathLst>
                <a:path w="518159" h="3266440">
                  <a:moveTo>
                    <a:pt x="0" y="86259"/>
                  </a:moveTo>
                  <a:lnTo>
                    <a:pt x="6778" y="52683"/>
                  </a:lnTo>
                  <a:lnTo>
                    <a:pt x="25264" y="25264"/>
                  </a:lnTo>
                  <a:lnTo>
                    <a:pt x="52683" y="6778"/>
                  </a:lnTo>
                  <a:lnTo>
                    <a:pt x="86259" y="0"/>
                  </a:lnTo>
                  <a:lnTo>
                    <a:pt x="431282" y="0"/>
                  </a:lnTo>
                  <a:lnTo>
                    <a:pt x="464858" y="6778"/>
                  </a:lnTo>
                  <a:lnTo>
                    <a:pt x="492277" y="25264"/>
                  </a:lnTo>
                  <a:lnTo>
                    <a:pt x="510763" y="52683"/>
                  </a:lnTo>
                  <a:lnTo>
                    <a:pt x="517542" y="86259"/>
                  </a:lnTo>
                  <a:lnTo>
                    <a:pt x="517542" y="3180090"/>
                  </a:lnTo>
                  <a:lnTo>
                    <a:pt x="510763" y="3213666"/>
                  </a:lnTo>
                  <a:lnTo>
                    <a:pt x="492277" y="3241085"/>
                  </a:lnTo>
                  <a:lnTo>
                    <a:pt x="464858" y="3259571"/>
                  </a:lnTo>
                  <a:lnTo>
                    <a:pt x="431282" y="3266350"/>
                  </a:lnTo>
                  <a:lnTo>
                    <a:pt x="86259" y="3266350"/>
                  </a:lnTo>
                  <a:lnTo>
                    <a:pt x="52683" y="3259571"/>
                  </a:lnTo>
                  <a:lnTo>
                    <a:pt x="25264" y="3241085"/>
                  </a:lnTo>
                  <a:lnTo>
                    <a:pt x="6778" y="3213666"/>
                  </a:lnTo>
                  <a:lnTo>
                    <a:pt x="0" y="3180090"/>
                  </a:lnTo>
                  <a:lnTo>
                    <a:pt x="0" y="86259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3539967"/>
            <a:ext cx="181068" cy="16639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3797490"/>
            <a:ext cx="181068" cy="16639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294" y="4055013"/>
            <a:ext cx="181068" cy="16639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3543867"/>
            <a:ext cx="181068" cy="16639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3801389"/>
            <a:ext cx="181068" cy="16639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906" y="4058912"/>
            <a:ext cx="181068" cy="166390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45" dirty="0"/>
              <a:t> </a:t>
            </a:r>
            <a:r>
              <a:rPr spc="-10" dirty="0"/>
              <a:t>Ingredient</a:t>
            </a:r>
            <a:r>
              <a:rPr spc="-135" dirty="0"/>
              <a:t> </a:t>
            </a:r>
            <a:r>
              <a:rPr dirty="0"/>
              <a:t>1:</a:t>
            </a:r>
            <a:r>
              <a:rPr spc="-150" dirty="0"/>
              <a:t> </a:t>
            </a:r>
            <a:r>
              <a:rPr spc="-10" dirty="0"/>
              <a:t>Convolutional</a:t>
            </a:r>
            <a:r>
              <a:rPr spc="-130" dirty="0"/>
              <a:t> </a:t>
            </a:r>
            <a:r>
              <a:rPr dirty="0"/>
              <a:t>Layer</a:t>
            </a:r>
            <a:r>
              <a:rPr spc="-145" dirty="0"/>
              <a:t> </a:t>
            </a:r>
            <a:r>
              <a:rPr spc="-10" dirty="0"/>
              <a:t>Summary</a:t>
            </a: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70358" y="257847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1298770" y="1782571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99716" y="3377691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*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3345" y="6059932"/>
            <a:ext cx="112680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Neural</a:t>
            </a:r>
            <a:r>
              <a:rPr sz="3400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networks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3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values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for</a:t>
            </a:r>
            <a:r>
              <a:rPr sz="34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filters</a:t>
            </a:r>
            <a:r>
              <a:rPr sz="34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34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biases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3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400" spc="-1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416918" y="1741592"/>
            <a:ext cx="1891664" cy="4276090"/>
          </a:xfrm>
          <a:custGeom>
            <a:avLst/>
            <a:gdLst/>
            <a:ahLst/>
            <a:cxnLst/>
            <a:rect l="l" t="t" r="r" b="b"/>
            <a:pathLst>
              <a:path w="1891664" h="4276090">
                <a:moveTo>
                  <a:pt x="1891208" y="315208"/>
                </a:moveTo>
                <a:lnTo>
                  <a:pt x="1887790" y="268628"/>
                </a:lnTo>
                <a:lnTo>
                  <a:pt x="1877862" y="224171"/>
                </a:lnTo>
                <a:lnTo>
                  <a:pt x="1861911" y="182324"/>
                </a:lnTo>
                <a:lnTo>
                  <a:pt x="1840426" y="143573"/>
                </a:lnTo>
                <a:lnTo>
                  <a:pt x="1813892" y="108408"/>
                </a:lnTo>
                <a:lnTo>
                  <a:pt x="1782799" y="77315"/>
                </a:lnTo>
                <a:lnTo>
                  <a:pt x="1747633" y="50781"/>
                </a:lnTo>
                <a:lnTo>
                  <a:pt x="1708883" y="29296"/>
                </a:lnTo>
                <a:lnTo>
                  <a:pt x="1667036" y="13345"/>
                </a:lnTo>
                <a:lnTo>
                  <a:pt x="1622578" y="3417"/>
                </a:lnTo>
                <a:lnTo>
                  <a:pt x="1575999" y="0"/>
                </a:lnTo>
                <a:lnTo>
                  <a:pt x="315208" y="0"/>
                </a:lnTo>
                <a:lnTo>
                  <a:pt x="268629" y="3417"/>
                </a:lnTo>
                <a:lnTo>
                  <a:pt x="224171" y="13345"/>
                </a:lnTo>
                <a:lnTo>
                  <a:pt x="182324" y="29296"/>
                </a:lnTo>
                <a:lnTo>
                  <a:pt x="143574" y="50781"/>
                </a:lnTo>
                <a:lnTo>
                  <a:pt x="108408" y="77315"/>
                </a:lnTo>
                <a:lnTo>
                  <a:pt x="77315" y="108408"/>
                </a:lnTo>
                <a:lnTo>
                  <a:pt x="50782" y="143573"/>
                </a:lnTo>
                <a:lnTo>
                  <a:pt x="29296" y="182324"/>
                </a:lnTo>
                <a:lnTo>
                  <a:pt x="13345" y="224171"/>
                </a:lnTo>
                <a:lnTo>
                  <a:pt x="3417" y="268628"/>
                </a:lnTo>
                <a:lnTo>
                  <a:pt x="0" y="315208"/>
                </a:lnTo>
                <a:lnTo>
                  <a:pt x="0" y="3960764"/>
                </a:lnTo>
                <a:lnTo>
                  <a:pt x="3417" y="4007343"/>
                </a:lnTo>
                <a:lnTo>
                  <a:pt x="13345" y="4051800"/>
                </a:lnTo>
                <a:lnTo>
                  <a:pt x="29296" y="4093647"/>
                </a:lnTo>
                <a:lnTo>
                  <a:pt x="50782" y="4132398"/>
                </a:lnTo>
                <a:lnTo>
                  <a:pt x="77315" y="4167563"/>
                </a:lnTo>
                <a:lnTo>
                  <a:pt x="108408" y="4198656"/>
                </a:lnTo>
                <a:lnTo>
                  <a:pt x="143574" y="4225190"/>
                </a:lnTo>
                <a:lnTo>
                  <a:pt x="182324" y="4246675"/>
                </a:lnTo>
                <a:lnTo>
                  <a:pt x="224171" y="4262626"/>
                </a:lnTo>
                <a:lnTo>
                  <a:pt x="268629" y="4272554"/>
                </a:lnTo>
                <a:lnTo>
                  <a:pt x="315208" y="4275972"/>
                </a:lnTo>
                <a:lnTo>
                  <a:pt x="1575999" y="4275972"/>
                </a:lnTo>
                <a:lnTo>
                  <a:pt x="1622578" y="4272554"/>
                </a:lnTo>
                <a:lnTo>
                  <a:pt x="1667036" y="4262626"/>
                </a:lnTo>
                <a:lnTo>
                  <a:pt x="1708883" y="4246675"/>
                </a:lnTo>
                <a:lnTo>
                  <a:pt x="1747633" y="4225190"/>
                </a:lnTo>
                <a:lnTo>
                  <a:pt x="1782799" y="4198656"/>
                </a:lnTo>
                <a:lnTo>
                  <a:pt x="1813892" y="4167563"/>
                </a:lnTo>
                <a:lnTo>
                  <a:pt x="1840426" y="4132398"/>
                </a:lnTo>
                <a:lnTo>
                  <a:pt x="1861911" y="4093647"/>
                </a:lnTo>
                <a:lnTo>
                  <a:pt x="1877862" y="4051800"/>
                </a:lnTo>
                <a:lnTo>
                  <a:pt x="1887790" y="4007343"/>
                </a:lnTo>
                <a:lnTo>
                  <a:pt x="1891208" y="3960764"/>
                </a:lnTo>
                <a:lnTo>
                  <a:pt x="1891208" y="315208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Filters</a:t>
            </a:r>
            <a:r>
              <a:rPr spc="-110" dirty="0"/>
              <a:t> </a:t>
            </a:r>
            <a:r>
              <a:rPr dirty="0"/>
              <a:t>Are</a:t>
            </a:r>
            <a:r>
              <a:rPr spc="-105" dirty="0"/>
              <a:t> </a:t>
            </a:r>
            <a:r>
              <a:rPr dirty="0"/>
              <a:t>Applied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-20" dirty="0"/>
              <a:t>Multi-</a:t>
            </a:r>
            <a:r>
              <a:rPr dirty="0"/>
              <a:t>Channel</a:t>
            </a:r>
            <a:r>
              <a:rPr spc="-100" dirty="0"/>
              <a:t> </a:t>
            </a:r>
            <a:r>
              <a:rPr spc="-10" dirty="0"/>
              <a:t>Inputs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662" y="1800560"/>
            <a:ext cx="8810127" cy="46343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73813" y="6531356"/>
            <a:ext cx="6238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3"/>
              </a:rPr>
              <a:t>www.geeksforgeeks.org/matlab-rgb-</a:t>
            </a:r>
            <a:r>
              <a:rPr sz="1800" spc="-10" dirty="0">
                <a:latin typeface="Calibri"/>
                <a:cs typeface="Calibri"/>
                <a:hlinkClick r:id="rId3"/>
              </a:rPr>
              <a:t>image-representation/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8" y="1837435"/>
            <a:ext cx="208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B</a:t>
            </a:r>
            <a:r>
              <a:rPr sz="2400" spc="-3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05" dirty="0"/>
              <a:t> </a:t>
            </a:r>
            <a:r>
              <a:rPr dirty="0"/>
              <a:t>Filters</a:t>
            </a:r>
            <a:r>
              <a:rPr spc="-110" dirty="0"/>
              <a:t> </a:t>
            </a:r>
            <a:r>
              <a:rPr dirty="0"/>
              <a:t>Are</a:t>
            </a:r>
            <a:r>
              <a:rPr spc="-105" dirty="0"/>
              <a:t> </a:t>
            </a:r>
            <a:r>
              <a:rPr dirty="0"/>
              <a:t>Applied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-20" dirty="0"/>
              <a:t>Multi-</a:t>
            </a:r>
            <a:r>
              <a:rPr dirty="0"/>
              <a:t>Channel</a:t>
            </a:r>
            <a:r>
              <a:rPr spc="-100" dirty="0"/>
              <a:t> </a:t>
            </a:r>
            <a:r>
              <a:rPr spc="-10" dirty="0"/>
              <a:t>Inputs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6263" y="6558788"/>
            <a:ext cx="905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https://indoml.com/2018/03/07/student-notes-convolutional-neural-networks-</a:t>
            </a:r>
            <a:r>
              <a:rPr sz="1800" spc="-10" dirty="0">
                <a:latin typeface="Calibri"/>
                <a:cs typeface="Calibri"/>
              </a:rPr>
              <a:t>cnn-introduction/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21515" y="1830498"/>
            <a:ext cx="9653905" cy="4662805"/>
            <a:chOff x="1321515" y="1830498"/>
            <a:chExt cx="9653905" cy="4662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1515" y="1830498"/>
              <a:ext cx="9330361" cy="4154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32424" y="4956724"/>
              <a:ext cx="2179955" cy="694690"/>
            </a:xfrm>
            <a:custGeom>
              <a:avLst/>
              <a:gdLst/>
              <a:ahLst/>
              <a:cxnLst/>
              <a:rect l="l" t="t" r="r" b="b"/>
              <a:pathLst>
                <a:path w="2179954" h="694689">
                  <a:moveTo>
                    <a:pt x="26617" y="0"/>
                  </a:moveTo>
                  <a:lnTo>
                    <a:pt x="0" y="598601"/>
                  </a:lnTo>
                  <a:lnTo>
                    <a:pt x="2153231" y="694348"/>
                  </a:lnTo>
                  <a:lnTo>
                    <a:pt x="2179849" y="95746"/>
                  </a:lnTo>
                  <a:lnTo>
                    <a:pt x="2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32425" y="4956724"/>
              <a:ext cx="2179955" cy="694690"/>
            </a:xfrm>
            <a:custGeom>
              <a:avLst/>
              <a:gdLst/>
              <a:ahLst/>
              <a:cxnLst/>
              <a:rect l="l" t="t" r="r" b="b"/>
              <a:pathLst>
                <a:path w="2179954" h="694689">
                  <a:moveTo>
                    <a:pt x="26617" y="0"/>
                  </a:moveTo>
                  <a:lnTo>
                    <a:pt x="2179849" y="95746"/>
                  </a:lnTo>
                  <a:lnTo>
                    <a:pt x="2153231" y="694349"/>
                  </a:lnTo>
                  <a:lnTo>
                    <a:pt x="0" y="598602"/>
                  </a:lnTo>
                  <a:lnTo>
                    <a:pt x="26617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3510" y="5385351"/>
              <a:ext cx="2155825" cy="599440"/>
            </a:xfrm>
            <a:custGeom>
              <a:avLst/>
              <a:gdLst/>
              <a:ahLst/>
              <a:cxnLst/>
              <a:rect l="l" t="t" r="r" b="b"/>
              <a:pathLst>
                <a:path w="2155825" h="599439">
                  <a:moveTo>
                    <a:pt x="2155358" y="0"/>
                  </a:moveTo>
                  <a:lnTo>
                    <a:pt x="0" y="0"/>
                  </a:lnTo>
                  <a:lnTo>
                    <a:pt x="0" y="599193"/>
                  </a:lnTo>
                  <a:lnTo>
                    <a:pt x="2155358" y="599193"/>
                  </a:lnTo>
                  <a:lnTo>
                    <a:pt x="2155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13510" y="5385351"/>
              <a:ext cx="2155825" cy="599440"/>
            </a:xfrm>
            <a:custGeom>
              <a:avLst/>
              <a:gdLst/>
              <a:ahLst/>
              <a:cxnLst/>
              <a:rect l="l" t="t" r="r" b="b"/>
              <a:pathLst>
                <a:path w="2155825" h="599439">
                  <a:moveTo>
                    <a:pt x="0" y="0"/>
                  </a:moveTo>
                  <a:lnTo>
                    <a:pt x="2155359" y="0"/>
                  </a:lnTo>
                  <a:lnTo>
                    <a:pt x="2155359" y="599194"/>
                  </a:lnTo>
                  <a:lnTo>
                    <a:pt x="0" y="59919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09419" y="5938876"/>
              <a:ext cx="9059545" cy="554355"/>
            </a:xfrm>
            <a:custGeom>
              <a:avLst/>
              <a:gdLst/>
              <a:ahLst/>
              <a:cxnLst/>
              <a:rect l="l" t="t" r="r" b="b"/>
              <a:pathLst>
                <a:path w="9059545" h="554354">
                  <a:moveTo>
                    <a:pt x="9059449" y="0"/>
                  </a:moveTo>
                  <a:lnTo>
                    <a:pt x="0" y="0"/>
                  </a:lnTo>
                  <a:lnTo>
                    <a:pt x="0" y="553997"/>
                  </a:lnTo>
                  <a:lnTo>
                    <a:pt x="9059449" y="553997"/>
                  </a:lnTo>
                  <a:lnTo>
                    <a:pt x="9059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88159" y="5946140"/>
            <a:ext cx="8636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Number</a:t>
            </a:r>
            <a:r>
              <a:rPr sz="30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of</a:t>
            </a:r>
            <a:r>
              <a:rPr sz="30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channels</a:t>
            </a:r>
            <a:r>
              <a:rPr sz="30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in</a:t>
            </a:r>
            <a:r>
              <a:rPr sz="30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a</a:t>
            </a:r>
            <a:r>
              <a:rPr sz="30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filter</a:t>
            </a:r>
            <a:r>
              <a:rPr sz="30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matches</a:t>
            </a:r>
            <a:r>
              <a:rPr sz="30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that</a:t>
            </a:r>
            <a:r>
              <a:rPr sz="30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of</a:t>
            </a:r>
            <a:r>
              <a:rPr sz="30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432FF"/>
                </a:solidFill>
                <a:latin typeface="Calibri"/>
                <a:cs typeface="Calibri"/>
              </a:rPr>
              <a:t>the</a:t>
            </a:r>
            <a:r>
              <a:rPr sz="30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0432FF"/>
                </a:solidFill>
                <a:latin typeface="Calibri"/>
                <a:cs typeface="Calibri"/>
              </a:rPr>
              <a:t>input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204" dirty="0"/>
              <a:t> </a:t>
            </a:r>
            <a:r>
              <a:rPr spc="-10" dirty="0"/>
              <a:t>Layers</a:t>
            </a:r>
            <a:r>
              <a:rPr spc="-215" dirty="0"/>
              <a:t> </a:t>
            </a:r>
            <a:r>
              <a:rPr spc="-10" dirty="0"/>
              <a:t>Stacked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588" y="2652820"/>
            <a:ext cx="9407246" cy="35389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715000" y="6513068"/>
            <a:ext cx="6378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http://cs231n.stanford.edu/slides/2019/cs231n_2019_lecture05.pdf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8" y="1764284"/>
            <a:ext cx="66109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convolution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layers;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e.g.,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Neocognitron:</a:t>
            </a:r>
            <a:r>
              <a:rPr spc="-180" dirty="0"/>
              <a:t> </a:t>
            </a:r>
            <a:r>
              <a:rPr dirty="0"/>
              <a:t>Key</a:t>
            </a:r>
            <a:r>
              <a:rPr spc="-175" dirty="0"/>
              <a:t> </a:t>
            </a:r>
            <a:r>
              <a:rPr spc="-10" dirty="0"/>
              <a:t>Ingredients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62020" y="2573019"/>
            <a:ext cx="8115300" cy="2165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4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“In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this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paper,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discuss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how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synthesize</a:t>
            </a:r>
            <a:r>
              <a:rPr kumimoji="0" sz="2800" b="0" i="0" u="none" strike="noStrike" kern="0" cap="none" spc="-5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neural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network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model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order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endow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it</a:t>
            </a:r>
            <a:r>
              <a:rPr kumimoji="0" sz="2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an</a:t>
            </a:r>
            <a:r>
              <a:rPr kumimoji="0" sz="2800" b="0" i="0" u="none" strike="noStrike" kern="0" cap="none" spc="-2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ability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pattern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recognition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like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human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being…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network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acquires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similar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structure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hierarchy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model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sz="2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visual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nervous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28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proposed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by</a:t>
            </a:r>
            <a:r>
              <a:rPr kumimoji="0" sz="2800" b="0" i="0" u="none" strike="noStrike" kern="0" cap="none" spc="-7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Hubel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28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Wiesel.”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2020" y="5086603"/>
            <a:ext cx="79806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209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-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Fukushima,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Neocognitron: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Self-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organizing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Neural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Network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Model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for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Mechanism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Pattern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Recognition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Unaffected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by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Shift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Position.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Biological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Cybernetics,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1980.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39" y="2518251"/>
            <a:ext cx="2247900" cy="28158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8443" y="5235955"/>
            <a:ext cx="256921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211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hlinkClick r:id="rId3"/>
              </a:rPr>
              <a:t>http://personalpage.flsi.or.j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p/fukushima/index-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e.html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15" y="2702406"/>
            <a:ext cx="6152063" cy="3542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204" dirty="0"/>
              <a:t> </a:t>
            </a:r>
            <a:r>
              <a:rPr spc="-10" dirty="0"/>
              <a:t>Layers</a:t>
            </a:r>
            <a:r>
              <a:rPr spc="-215" dirty="0"/>
              <a:t> </a:t>
            </a:r>
            <a:r>
              <a:rPr spc="-10" dirty="0"/>
              <a:t>Stacked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764284"/>
            <a:ext cx="106495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convolution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layers,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patterns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increasingly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larger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regions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input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(e.g.,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pixel)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space: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2972" y="6513068"/>
            <a:ext cx="563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</a:t>
            </a:r>
            <a:r>
              <a:rPr sz="1800" spc="-10" dirty="0">
                <a:latin typeface="Calibri"/>
                <a:cs typeface="Calibri"/>
                <a:hlinkClick r:id="rId3"/>
              </a:rPr>
              <a:t>www.deeplearningbook.org/contents/convnets.html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Convolutional</a:t>
            </a:r>
            <a:r>
              <a:rPr spc="-204" dirty="0"/>
              <a:t> </a:t>
            </a:r>
            <a:r>
              <a:rPr spc="-10" dirty="0"/>
              <a:t>Layers</a:t>
            </a:r>
            <a:r>
              <a:rPr spc="-215" dirty="0"/>
              <a:t> </a:t>
            </a:r>
            <a:r>
              <a:rPr spc="-10" dirty="0"/>
              <a:t>Stacked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06404" y="2875350"/>
            <a:ext cx="6280150" cy="3260725"/>
            <a:chOff x="4606404" y="2875350"/>
            <a:chExt cx="6280150" cy="3260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4784" y="2875350"/>
              <a:ext cx="6221741" cy="3260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25454" y="3680852"/>
              <a:ext cx="1932939" cy="1400810"/>
            </a:xfrm>
            <a:custGeom>
              <a:avLst/>
              <a:gdLst/>
              <a:ahLst/>
              <a:cxnLst/>
              <a:rect l="l" t="t" r="r" b="b"/>
              <a:pathLst>
                <a:path w="1932940" h="1400810">
                  <a:moveTo>
                    <a:pt x="0" y="0"/>
                  </a:moveTo>
                  <a:lnTo>
                    <a:pt x="1932592" y="0"/>
                  </a:lnTo>
                  <a:lnTo>
                    <a:pt x="1932592" y="1400445"/>
                  </a:lnTo>
                  <a:lnTo>
                    <a:pt x="0" y="140044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25454" y="5215590"/>
              <a:ext cx="1647189" cy="457834"/>
            </a:xfrm>
            <a:custGeom>
              <a:avLst/>
              <a:gdLst/>
              <a:ahLst/>
              <a:cxnLst/>
              <a:rect l="l" t="t" r="r" b="b"/>
              <a:pathLst>
                <a:path w="1647189" h="457835">
                  <a:moveTo>
                    <a:pt x="0" y="0"/>
                  </a:moveTo>
                  <a:lnTo>
                    <a:pt x="1646786" y="0"/>
                  </a:lnTo>
                  <a:lnTo>
                    <a:pt x="1646786" y="457516"/>
                  </a:lnTo>
                  <a:lnTo>
                    <a:pt x="0" y="45751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2127" y="4388611"/>
            <a:ext cx="322262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indent="-1270" algn="ctr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solidFill>
                  <a:srgbClr val="942092"/>
                </a:solidFill>
                <a:latin typeface="Calibri"/>
                <a:cs typeface="Calibri"/>
              </a:rPr>
              <a:t>Higher</a:t>
            </a:r>
            <a:r>
              <a:rPr sz="2400" spc="-80" dirty="0">
                <a:solidFill>
                  <a:srgbClr val="942092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42092"/>
                </a:solidFill>
                <a:latin typeface="Calibri"/>
                <a:cs typeface="Calibri"/>
              </a:rPr>
              <a:t>level</a:t>
            </a:r>
            <a:r>
              <a:rPr sz="2400" spc="-80" dirty="0">
                <a:solidFill>
                  <a:srgbClr val="94209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942092"/>
                </a:solidFill>
                <a:latin typeface="Calibri"/>
                <a:cs typeface="Calibri"/>
              </a:rPr>
              <a:t>features</a:t>
            </a:r>
            <a:r>
              <a:rPr sz="2400" spc="-85" dirty="0">
                <a:solidFill>
                  <a:srgbClr val="942092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constructed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combining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lower</a:t>
            </a:r>
            <a:r>
              <a:rPr sz="2400" spc="-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B050"/>
                </a:solidFill>
                <a:latin typeface="Calibri"/>
                <a:cs typeface="Calibri"/>
              </a:rPr>
              <a:t>level</a:t>
            </a:r>
            <a:r>
              <a:rPr sz="2400" spc="-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50"/>
                </a:solidFill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1623" y="6563631"/>
            <a:ext cx="659955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Source: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https://bruceoutdoors.files.wordpress.com/2017/08/hubel.jpg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8" y="1764284"/>
            <a:ext cx="1084516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sequence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convolution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layers,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leads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patterns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increasingly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larger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regions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input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(e.g.,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pixel)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space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mimicking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vision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system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05" dirty="0"/>
              <a:t> </a:t>
            </a:r>
            <a:r>
              <a:rPr dirty="0"/>
              <a:t>#1:</a:t>
            </a:r>
            <a:r>
              <a:rPr spc="-105" dirty="0"/>
              <a:t> </a:t>
            </a:r>
            <a:r>
              <a:rPr dirty="0"/>
              <a:t>Input</a:t>
            </a:r>
            <a:r>
              <a:rPr spc="-95" dirty="0"/>
              <a:t> </a:t>
            </a:r>
            <a:r>
              <a:rPr spc="-10" dirty="0"/>
              <a:t>Shrinks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2588" y="2337643"/>
            <a:ext cx="9407525" cy="3539490"/>
            <a:chOff x="972588" y="2337643"/>
            <a:chExt cx="9407525" cy="3539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588" y="2337643"/>
              <a:ext cx="9407246" cy="35389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73201" y="4961468"/>
              <a:ext cx="6553200" cy="542290"/>
            </a:xfrm>
            <a:custGeom>
              <a:avLst/>
              <a:gdLst/>
              <a:ahLst/>
              <a:cxnLst/>
              <a:rect l="l" t="t" r="r" b="b"/>
              <a:pathLst>
                <a:path w="6553200" h="542289">
                  <a:moveTo>
                    <a:pt x="6553200" y="90314"/>
                  </a:moveTo>
                  <a:lnTo>
                    <a:pt x="6546102" y="55160"/>
                  </a:lnTo>
                  <a:lnTo>
                    <a:pt x="6526747" y="26452"/>
                  </a:lnTo>
                  <a:lnTo>
                    <a:pt x="6498040" y="7097"/>
                  </a:lnTo>
                  <a:lnTo>
                    <a:pt x="6462885" y="0"/>
                  </a:lnTo>
                  <a:lnTo>
                    <a:pt x="90314" y="0"/>
                  </a:lnTo>
                  <a:lnTo>
                    <a:pt x="55159" y="7097"/>
                  </a:lnTo>
                  <a:lnTo>
                    <a:pt x="26452" y="26452"/>
                  </a:lnTo>
                  <a:lnTo>
                    <a:pt x="7097" y="55160"/>
                  </a:lnTo>
                  <a:lnTo>
                    <a:pt x="0" y="90314"/>
                  </a:lnTo>
                  <a:lnTo>
                    <a:pt x="0" y="451551"/>
                  </a:lnTo>
                  <a:lnTo>
                    <a:pt x="7097" y="486705"/>
                  </a:lnTo>
                  <a:lnTo>
                    <a:pt x="26452" y="515413"/>
                  </a:lnTo>
                  <a:lnTo>
                    <a:pt x="55159" y="534768"/>
                  </a:lnTo>
                  <a:lnTo>
                    <a:pt x="90314" y="541866"/>
                  </a:lnTo>
                  <a:lnTo>
                    <a:pt x="6462885" y="541866"/>
                  </a:lnTo>
                  <a:lnTo>
                    <a:pt x="6498040" y="534768"/>
                  </a:lnTo>
                  <a:lnTo>
                    <a:pt x="6526747" y="515413"/>
                  </a:lnTo>
                  <a:lnTo>
                    <a:pt x="6546102" y="486705"/>
                  </a:lnTo>
                  <a:lnTo>
                    <a:pt x="6553200" y="451551"/>
                  </a:lnTo>
                  <a:lnTo>
                    <a:pt x="6553200" y="90314"/>
                  </a:lnTo>
                  <a:close/>
                </a:path>
              </a:pathLst>
            </a:custGeom>
            <a:ln w="1270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7334" y="2654569"/>
              <a:ext cx="6553200" cy="542290"/>
            </a:xfrm>
            <a:custGeom>
              <a:avLst/>
              <a:gdLst/>
              <a:ahLst/>
              <a:cxnLst/>
              <a:rect l="l" t="t" r="r" b="b"/>
              <a:pathLst>
                <a:path w="6553200" h="542289">
                  <a:moveTo>
                    <a:pt x="6553200" y="90314"/>
                  </a:moveTo>
                  <a:lnTo>
                    <a:pt x="6546102" y="55160"/>
                  </a:lnTo>
                  <a:lnTo>
                    <a:pt x="6526747" y="26452"/>
                  </a:lnTo>
                  <a:lnTo>
                    <a:pt x="6498040" y="7097"/>
                  </a:lnTo>
                  <a:lnTo>
                    <a:pt x="6462885" y="0"/>
                  </a:lnTo>
                  <a:lnTo>
                    <a:pt x="90314" y="0"/>
                  </a:lnTo>
                  <a:lnTo>
                    <a:pt x="55159" y="7097"/>
                  </a:lnTo>
                  <a:lnTo>
                    <a:pt x="26452" y="26452"/>
                  </a:lnTo>
                  <a:lnTo>
                    <a:pt x="7097" y="55160"/>
                  </a:lnTo>
                  <a:lnTo>
                    <a:pt x="0" y="90314"/>
                  </a:lnTo>
                  <a:lnTo>
                    <a:pt x="0" y="451551"/>
                  </a:lnTo>
                  <a:lnTo>
                    <a:pt x="7097" y="486705"/>
                  </a:lnTo>
                  <a:lnTo>
                    <a:pt x="26452" y="515413"/>
                  </a:lnTo>
                  <a:lnTo>
                    <a:pt x="55159" y="534768"/>
                  </a:lnTo>
                  <a:lnTo>
                    <a:pt x="90314" y="541866"/>
                  </a:lnTo>
                  <a:lnTo>
                    <a:pt x="6462885" y="541866"/>
                  </a:lnTo>
                  <a:lnTo>
                    <a:pt x="6498040" y="534768"/>
                  </a:lnTo>
                  <a:lnTo>
                    <a:pt x="6526747" y="515413"/>
                  </a:lnTo>
                  <a:lnTo>
                    <a:pt x="6546102" y="486705"/>
                  </a:lnTo>
                  <a:lnTo>
                    <a:pt x="6553200" y="451551"/>
                  </a:lnTo>
                  <a:lnTo>
                    <a:pt x="6553200" y="90314"/>
                  </a:lnTo>
                  <a:close/>
                </a:path>
              </a:pathLst>
            </a:custGeom>
            <a:ln w="1270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6938" y="1707388"/>
            <a:ext cx="6958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Why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do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dimensions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shrink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convolutional</a:t>
            </a:r>
            <a:r>
              <a:rPr sz="22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layer?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5000" y="6524007"/>
            <a:ext cx="637857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http://cs231n.stanford.edu/slides/2019/cs231n_2019_lecture05.pdf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569" y="6035547"/>
            <a:ext cx="56000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Information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lost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around</a:t>
            </a:r>
            <a:r>
              <a:rPr sz="22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boundary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2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2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input!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Solution:</a:t>
            </a:r>
            <a:r>
              <a:rPr spc="-150" dirty="0"/>
              <a:t> </a:t>
            </a:r>
            <a:r>
              <a:rPr dirty="0"/>
              <a:t>Control</a:t>
            </a:r>
            <a:r>
              <a:rPr spc="-135" dirty="0"/>
              <a:t> </a:t>
            </a:r>
            <a:r>
              <a:rPr dirty="0"/>
              <a:t>Output</a:t>
            </a:r>
            <a:r>
              <a:rPr spc="-140" dirty="0"/>
              <a:t> </a:t>
            </a:r>
            <a:r>
              <a:rPr dirty="0"/>
              <a:t>Size</a:t>
            </a:r>
            <a:r>
              <a:rPr spc="-145" dirty="0"/>
              <a:t> </a:t>
            </a:r>
            <a:r>
              <a:rPr dirty="0"/>
              <a:t>with</a:t>
            </a:r>
            <a:r>
              <a:rPr spc="-145" dirty="0"/>
              <a:t> </a:t>
            </a:r>
            <a:r>
              <a:rPr sz="4300" spc="90" dirty="0"/>
              <a:t>Padding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4995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Padding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boundaries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691" y="2613635"/>
            <a:ext cx="7487480" cy="35457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07739" y="6524007"/>
            <a:ext cx="57245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Credit: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https://software.intel.com/en-</a:t>
            </a:r>
            <a:r>
              <a:rPr sz="1800" spc="-10" dirty="0">
                <a:latin typeface="Calibri"/>
                <a:cs typeface="Calibri"/>
              </a:rPr>
              <a:t>us/node/586159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35" dirty="0"/>
              <a:t> </a:t>
            </a:r>
            <a:r>
              <a:rPr dirty="0"/>
              <a:t>#2:</a:t>
            </a:r>
            <a:r>
              <a:rPr spc="-130" dirty="0"/>
              <a:t> </a:t>
            </a:r>
            <a:r>
              <a:rPr spc="-10" dirty="0"/>
              <a:t>Computation</a:t>
            </a:r>
            <a:r>
              <a:rPr spc="-130" dirty="0"/>
              <a:t> </a:t>
            </a:r>
            <a:r>
              <a:rPr spc="-10" dirty="0"/>
              <a:t>Expensive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11413" y="2017570"/>
            <a:ext cx="7315200" cy="3759200"/>
            <a:chOff x="2411413" y="2017570"/>
            <a:chExt cx="7315200" cy="375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1413" y="2017570"/>
              <a:ext cx="7315200" cy="3759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05205" y="3795868"/>
              <a:ext cx="1512570" cy="1663700"/>
            </a:xfrm>
            <a:custGeom>
              <a:avLst/>
              <a:gdLst/>
              <a:ahLst/>
              <a:cxnLst/>
              <a:rect l="l" t="t" r="r" b="b"/>
              <a:pathLst>
                <a:path w="1512570" h="1663700">
                  <a:moveTo>
                    <a:pt x="274970" y="1371600"/>
                  </a:moveTo>
                  <a:lnTo>
                    <a:pt x="38500" y="1638300"/>
                  </a:lnTo>
                  <a:lnTo>
                    <a:pt x="392177" y="1663700"/>
                  </a:lnTo>
                  <a:lnTo>
                    <a:pt x="266010" y="1600200"/>
                  </a:lnTo>
                  <a:lnTo>
                    <a:pt x="231062" y="1600200"/>
                  </a:lnTo>
                  <a:lnTo>
                    <a:pt x="222070" y="1578084"/>
                  </a:lnTo>
                  <a:lnTo>
                    <a:pt x="215544" y="1574800"/>
                  </a:lnTo>
                  <a:lnTo>
                    <a:pt x="217716" y="1567373"/>
                  </a:lnTo>
                  <a:lnTo>
                    <a:pt x="205244" y="1536700"/>
                  </a:lnTo>
                  <a:lnTo>
                    <a:pt x="228525" y="1530414"/>
                  </a:lnTo>
                  <a:lnTo>
                    <a:pt x="274970" y="1371600"/>
                  </a:lnTo>
                  <a:close/>
                </a:path>
                <a:path w="1512570" h="1663700">
                  <a:moveTo>
                    <a:pt x="222070" y="1578084"/>
                  </a:moveTo>
                  <a:lnTo>
                    <a:pt x="231062" y="1600200"/>
                  </a:lnTo>
                  <a:lnTo>
                    <a:pt x="252812" y="1593557"/>
                  </a:lnTo>
                  <a:lnTo>
                    <a:pt x="222070" y="1578084"/>
                  </a:lnTo>
                  <a:close/>
                </a:path>
                <a:path w="1512570" h="1663700">
                  <a:moveTo>
                    <a:pt x="252812" y="1593557"/>
                  </a:moveTo>
                  <a:lnTo>
                    <a:pt x="231062" y="1600200"/>
                  </a:lnTo>
                  <a:lnTo>
                    <a:pt x="266010" y="1600200"/>
                  </a:lnTo>
                  <a:lnTo>
                    <a:pt x="252812" y="1593557"/>
                  </a:lnTo>
                  <a:close/>
                </a:path>
                <a:path w="1512570" h="1663700">
                  <a:moveTo>
                    <a:pt x="488765" y="1498600"/>
                  </a:moveTo>
                  <a:lnTo>
                    <a:pt x="310372" y="1498600"/>
                  </a:lnTo>
                  <a:lnTo>
                    <a:pt x="295254" y="1511300"/>
                  </a:lnTo>
                  <a:lnTo>
                    <a:pt x="252280" y="1524000"/>
                  </a:lnTo>
                  <a:lnTo>
                    <a:pt x="228525" y="1530414"/>
                  </a:lnTo>
                  <a:lnTo>
                    <a:pt x="217716" y="1567373"/>
                  </a:lnTo>
                  <a:lnTo>
                    <a:pt x="222070" y="1578084"/>
                  </a:lnTo>
                  <a:lnTo>
                    <a:pt x="252812" y="1593557"/>
                  </a:lnTo>
                  <a:lnTo>
                    <a:pt x="313560" y="1574800"/>
                  </a:lnTo>
                  <a:lnTo>
                    <a:pt x="338918" y="1562100"/>
                  </a:lnTo>
                  <a:lnTo>
                    <a:pt x="362755" y="1562100"/>
                  </a:lnTo>
                  <a:lnTo>
                    <a:pt x="387052" y="1549400"/>
                  </a:lnTo>
                  <a:lnTo>
                    <a:pt x="400949" y="1549400"/>
                  </a:lnTo>
                  <a:lnTo>
                    <a:pt x="415883" y="1536700"/>
                  </a:lnTo>
                  <a:lnTo>
                    <a:pt x="445536" y="1524000"/>
                  </a:lnTo>
                  <a:lnTo>
                    <a:pt x="471551" y="1511300"/>
                  </a:lnTo>
                  <a:lnTo>
                    <a:pt x="488765" y="1498600"/>
                  </a:lnTo>
                  <a:close/>
                </a:path>
                <a:path w="1512570" h="1663700">
                  <a:moveTo>
                    <a:pt x="228525" y="1530414"/>
                  </a:moveTo>
                  <a:lnTo>
                    <a:pt x="205244" y="1536700"/>
                  </a:lnTo>
                  <a:lnTo>
                    <a:pt x="217716" y="1567373"/>
                  </a:lnTo>
                  <a:lnTo>
                    <a:pt x="228525" y="1530414"/>
                  </a:lnTo>
                  <a:close/>
                </a:path>
                <a:path w="1512570" h="1663700">
                  <a:moveTo>
                    <a:pt x="1471980" y="762000"/>
                  </a:moveTo>
                  <a:lnTo>
                    <a:pt x="1346097" y="762000"/>
                  </a:lnTo>
                  <a:lnTo>
                    <a:pt x="1374846" y="774700"/>
                  </a:lnTo>
                  <a:lnTo>
                    <a:pt x="1387628" y="774700"/>
                  </a:lnTo>
                  <a:lnTo>
                    <a:pt x="1410867" y="787400"/>
                  </a:lnTo>
                  <a:lnTo>
                    <a:pt x="1433935" y="825500"/>
                  </a:lnTo>
                  <a:lnTo>
                    <a:pt x="1449995" y="876300"/>
                  </a:lnTo>
                  <a:lnTo>
                    <a:pt x="1448645" y="889000"/>
                  </a:lnTo>
                  <a:lnTo>
                    <a:pt x="1447987" y="914400"/>
                  </a:lnTo>
                  <a:lnTo>
                    <a:pt x="1448086" y="952500"/>
                  </a:lnTo>
                  <a:lnTo>
                    <a:pt x="1448211" y="965200"/>
                  </a:lnTo>
                  <a:lnTo>
                    <a:pt x="1446184" y="1003300"/>
                  </a:lnTo>
                  <a:lnTo>
                    <a:pt x="1442350" y="1016000"/>
                  </a:lnTo>
                  <a:lnTo>
                    <a:pt x="1434664" y="1028700"/>
                  </a:lnTo>
                  <a:lnTo>
                    <a:pt x="1419720" y="1041400"/>
                  </a:lnTo>
                  <a:lnTo>
                    <a:pt x="1406048" y="1054100"/>
                  </a:lnTo>
                  <a:lnTo>
                    <a:pt x="1368530" y="1066800"/>
                  </a:lnTo>
                  <a:lnTo>
                    <a:pt x="1336548" y="1092200"/>
                  </a:lnTo>
                  <a:lnTo>
                    <a:pt x="1312650" y="1104900"/>
                  </a:lnTo>
                  <a:lnTo>
                    <a:pt x="1286410" y="1117600"/>
                  </a:lnTo>
                  <a:lnTo>
                    <a:pt x="1257500" y="1130300"/>
                  </a:lnTo>
                  <a:lnTo>
                    <a:pt x="1227592" y="1143000"/>
                  </a:lnTo>
                  <a:lnTo>
                    <a:pt x="1197750" y="1168400"/>
                  </a:lnTo>
                  <a:lnTo>
                    <a:pt x="1176728" y="1181100"/>
                  </a:lnTo>
                  <a:lnTo>
                    <a:pt x="1161075" y="1193800"/>
                  </a:lnTo>
                  <a:lnTo>
                    <a:pt x="1143572" y="1193800"/>
                  </a:lnTo>
                  <a:lnTo>
                    <a:pt x="1127601" y="1206500"/>
                  </a:lnTo>
                  <a:lnTo>
                    <a:pt x="1097114" y="1206500"/>
                  </a:lnTo>
                  <a:lnTo>
                    <a:pt x="1080474" y="1219200"/>
                  </a:lnTo>
                  <a:lnTo>
                    <a:pt x="1059799" y="1219200"/>
                  </a:lnTo>
                  <a:lnTo>
                    <a:pt x="1035211" y="1244600"/>
                  </a:lnTo>
                  <a:lnTo>
                    <a:pt x="1021816" y="1244600"/>
                  </a:lnTo>
                  <a:lnTo>
                    <a:pt x="897994" y="1295400"/>
                  </a:lnTo>
                  <a:lnTo>
                    <a:pt x="876265" y="1295400"/>
                  </a:lnTo>
                  <a:lnTo>
                    <a:pt x="851499" y="1308100"/>
                  </a:lnTo>
                  <a:lnTo>
                    <a:pt x="822444" y="1320800"/>
                  </a:lnTo>
                  <a:lnTo>
                    <a:pt x="804445" y="1333500"/>
                  </a:lnTo>
                  <a:lnTo>
                    <a:pt x="790886" y="1333500"/>
                  </a:lnTo>
                  <a:lnTo>
                    <a:pt x="773068" y="1346200"/>
                  </a:lnTo>
                  <a:lnTo>
                    <a:pt x="743461" y="1346200"/>
                  </a:lnTo>
                  <a:lnTo>
                    <a:pt x="700643" y="1358900"/>
                  </a:lnTo>
                  <a:lnTo>
                    <a:pt x="658710" y="1384300"/>
                  </a:lnTo>
                  <a:lnTo>
                    <a:pt x="491663" y="1435100"/>
                  </a:lnTo>
                  <a:lnTo>
                    <a:pt x="469935" y="1447800"/>
                  </a:lnTo>
                  <a:lnTo>
                    <a:pt x="444991" y="1447800"/>
                  </a:lnTo>
                  <a:lnTo>
                    <a:pt x="416911" y="1473200"/>
                  </a:lnTo>
                  <a:lnTo>
                    <a:pt x="390749" y="1485900"/>
                  </a:lnTo>
                  <a:lnTo>
                    <a:pt x="369103" y="1485900"/>
                  </a:lnTo>
                  <a:lnTo>
                    <a:pt x="347464" y="1498600"/>
                  </a:lnTo>
                  <a:lnTo>
                    <a:pt x="510631" y="1498600"/>
                  </a:lnTo>
                  <a:lnTo>
                    <a:pt x="679425" y="1435100"/>
                  </a:lnTo>
                  <a:lnTo>
                    <a:pt x="762241" y="1409700"/>
                  </a:lnTo>
                  <a:lnTo>
                    <a:pt x="777697" y="1409700"/>
                  </a:lnTo>
                  <a:lnTo>
                    <a:pt x="798028" y="1397000"/>
                  </a:lnTo>
                  <a:lnTo>
                    <a:pt x="826717" y="1397000"/>
                  </a:lnTo>
                  <a:lnTo>
                    <a:pt x="843029" y="1384300"/>
                  </a:lnTo>
                  <a:lnTo>
                    <a:pt x="864073" y="1371600"/>
                  </a:lnTo>
                  <a:lnTo>
                    <a:pt x="877879" y="1371600"/>
                  </a:lnTo>
                  <a:lnTo>
                    <a:pt x="895096" y="1358900"/>
                  </a:lnTo>
                  <a:lnTo>
                    <a:pt x="928956" y="1346200"/>
                  </a:lnTo>
                  <a:lnTo>
                    <a:pt x="1046585" y="1308100"/>
                  </a:lnTo>
                  <a:lnTo>
                    <a:pt x="1061930" y="1295400"/>
                  </a:lnTo>
                  <a:lnTo>
                    <a:pt x="1081516" y="1282700"/>
                  </a:lnTo>
                  <a:lnTo>
                    <a:pt x="1097649" y="1270000"/>
                  </a:lnTo>
                  <a:lnTo>
                    <a:pt x="1132485" y="1270000"/>
                  </a:lnTo>
                  <a:lnTo>
                    <a:pt x="1154666" y="1257300"/>
                  </a:lnTo>
                  <a:lnTo>
                    <a:pt x="1174343" y="1257300"/>
                  </a:lnTo>
                  <a:lnTo>
                    <a:pt x="1187189" y="1244600"/>
                  </a:lnTo>
                  <a:lnTo>
                    <a:pt x="1213688" y="1231900"/>
                  </a:lnTo>
                  <a:lnTo>
                    <a:pt x="1231609" y="1219200"/>
                  </a:lnTo>
                  <a:lnTo>
                    <a:pt x="1256275" y="1206500"/>
                  </a:lnTo>
                  <a:lnTo>
                    <a:pt x="1284286" y="1193800"/>
                  </a:lnTo>
                  <a:lnTo>
                    <a:pt x="1343889" y="1168400"/>
                  </a:lnTo>
                  <a:lnTo>
                    <a:pt x="1360851" y="1155700"/>
                  </a:lnTo>
                  <a:lnTo>
                    <a:pt x="1375975" y="1143000"/>
                  </a:lnTo>
                  <a:lnTo>
                    <a:pt x="1392370" y="1117600"/>
                  </a:lnTo>
                  <a:lnTo>
                    <a:pt x="1428202" y="1117600"/>
                  </a:lnTo>
                  <a:lnTo>
                    <a:pt x="1442579" y="1104900"/>
                  </a:lnTo>
                  <a:lnTo>
                    <a:pt x="1458767" y="1092200"/>
                  </a:lnTo>
                  <a:lnTo>
                    <a:pt x="1483064" y="1066800"/>
                  </a:lnTo>
                  <a:lnTo>
                    <a:pt x="1504690" y="1028700"/>
                  </a:lnTo>
                  <a:lnTo>
                    <a:pt x="1511677" y="977900"/>
                  </a:lnTo>
                  <a:lnTo>
                    <a:pt x="1511604" y="965200"/>
                  </a:lnTo>
                  <a:lnTo>
                    <a:pt x="1511532" y="952500"/>
                  </a:lnTo>
                  <a:lnTo>
                    <a:pt x="1511462" y="914400"/>
                  </a:lnTo>
                  <a:lnTo>
                    <a:pt x="1512030" y="901700"/>
                  </a:lnTo>
                  <a:lnTo>
                    <a:pt x="1511928" y="863600"/>
                  </a:lnTo>
                  <a:lnTo>
                    <a:pt x="1507270" y="850900"/>
                  </a:lnTo>
                  <a:lnTo>
                    <a:pt x="1503563" y="838200"/>
                  </a:lnTo>
                  <a:lnTo>
                    <a:pt x="1499109" y="812800"/>
                  </a:lnTo>
                  <a:lnTo>
                    <a:pt x="1493993" y="800100"/>
                  </a:lnTo>
                  <a:lnTo>
                    <a:pt x="1488211" y="787400"/>
                  </a:lnTo>
                  <a:lnTo>
                    <a:pt x="1481716" y="774700"/>
                  </a:lnTo>
                  <a:lnTo>
                    <a:pt x="1471980" y="762000"/>
                  </a:lnTo>
                  <a:close/>
                </a:path>
                <a:path w="1512570" h="1663700">
                  <a:moveTo>
                    <a:pt x="312158" y="850900"/>
                  </a:moveTo>
                  <a:lnTo>
                    <a:pt x="87118" y="850900"/>
                  </a:lnTo>
                  <a:lnTo>
                    <a:pt x="61174" y="863600"/>
                  </a:lnTo>
                  <a:lnTo>
                    <a:pt x="31569" y="901700"/>
                  </a:lnTo>
                  <a:lnTo>
                    <a:pt x="15180" y="939800"/>
                  </a:lnTo>
                  <a:lnTo>
                    <a:pt x="4395" y="990600"/>
                  </a:lnTo>
                  <a:lnTo>
                    <a:pt x="237" y="1041400"/>
                  </a:lnTo>
                  <a:lnTo>
                    <a:pt x="118" y="1054100"/>
                  </a:lnTo>
                  <a:lnTo>
                    <a:pt x="0" y="1066800"/>
                  </a:lnTo>
                  <a:lnTo>
                    <a:pt x="2194" y="1104900"/>
                  </a:lnTo>
                  <a:lnTo>
                    <a:pt x="6805" y="1155700"/>
                  </a:lnTo>
                  <a:lnTo>
                    <a:pt x="12391" y="1193800"/>
                  </a:lnTo>
                  <a:lnTo>
                    <a:pt x="15132" y="1219200"/>
                  </a:lnTo>
                  <a:lnTo>
                    <a:pt x="17607" y="1231900"/>
                  </a:lnTo>
                  <a:lnTo>
                    <a:pt x="21296" y="1257300"/>
                  </a:lnTo>
                  <a:lnTo>
                    <a:pt x="28686" y="1282700"/>
                  </a:lnTo>
                  <a:lnTo>
                    <a:pt x="47345" y="1308100"/>
                  </a:lnTo>
                  <a:lnTo>
                    <a:pt x="67298" y="1333500"/>
                  </a:lnTo>
                  <a:lnTo>
                    <a:pt x="89065" y="1320800"/>
                  </a:lnTo>
                  <a:lnTo>
                    <a:pt x="121873" y="1320800"/>
                  </a:lnTo>
                  <a:lnTo>
                    <a:pt x="140298" y="1308100"/>
                  </a:lnTo>
                  <a:lnTo>
                    <a:pt x="177932" y="1308100"/>
                  </a:lnTo>
                  <a:lnTo>
                    <a:pt x="194339" y="1295400"/>
                  </a:lnTo>
                  <a:lnTo>
                    <a:pt x="211024" y="1295400"/>
                  </a:lnTo>
                  <a:lnTo>
                    <a:pt x="226353" y="1282700"/>
                  </a:lnTo>
                  <a:lnTo>
                    <a:pt x="238001" y="1270000"/>
                  </a:lnTo>
                  <a:lnTo>
                    <a:pt x="245844" y="1257300"/>
                  </a:lnTo>
                  <a:lnTo>
                    <a:pt x="97227" y="1257300"/>
                  </a:lnTo>
                  <a:lnTo>
                    <a:pt x="84872" y="1244600"/>
                  </a:lnTo>
                  <a:lnTo>
                    <a:pt x="82412" y="1231900"/>
                  </a:lnTo>
                  <a:lnTo>
                    <a:pt x="77890" y="1206500"/>
                  </a:lnTo>
                  <a:lnTo>
                    <a:pt x="75236" y="1193800"/>
                  </a:lnTo>
                  <a:lnTo>
                    <a:pt x="72518" y="1168400"/>
                  </a:lnTo>
                  <a:lnTo>
                    <a:pt x="69896" y="1155700"/>
                  </a:lnTo>
                  <a:lnTo>
                    <a:pt x="67529" y="1130300"/>
                  </a:lnTo>
                  <a:lnTo>
                    <a:pt x="65600" y="1104900"/>
                  </a:lnTo>
                  <a:lnTo>
                    <a:pt x="63505" y="1066800"/>
                  </a:lnTo>
                  <a:lnTo>
                    <a:pt x="63605" y="1052176"/>
                  </a:lnTo>
                  <a:lnTo>
                    <a:pt x="63679" y="1041400"/>
                  </a:lnTo>
                  <a:lnTo>
                    <a:pt x="64822" y="1016000"/>
                  </a:lnTo>
                  <a:lnTo>
                    <a:pt x="67024" y="1003300"/>
                  </a:lnTo>
                  <a:lnTo>
                    <a:pt x="70324" y="977900"/>
                  </a:lnTo>
                  <a:lnTo>
                    <a:pt x="74678" y="965200"/>
                  </a:lnTo>
                  <a:lnTo>
                    <a:pt x="80283" y="952500"/>
                  </a:lnTo>
                  <a:lnTo>
                    <a:pt x="91946" y="927100"/>
                  </a:lnTo>
                  <a:lnTo>
                    <a:pt x="88411" y="927100"/>
                  </a:lnTo>
                  <a:lnTo>
                    <a:pt x="102763" y="914400"/>
                  </a:lnTo>
                  <a:lnTo>
                    <a:pt x="123976" y="914400"/>
                  </a:lnTo>
                  <a:lnTo>
                    <a:pt x="143743" y="901700"/>
                  </a:lnTo>
                  <a:lnTo>
                    <a:pt x="163972" y="901700"/>
                  </a:lnTo>
                  <a:lnTo>
                    <a:pt x="199139" y="889000"/>
                  </a:lnTo>
                  <a:lnTo>
                    <a:pt x="229783" y="876300"/>
                  </a:lnTo>
                  <a:lnTo>
                    <a:pt x="255897" y="863600"/>
                  </a:lnTo>
                  <a:lnTo>
                    <a:pt x="283569" y="863600"/>
                  </a:lnTo>
                  <a:lnTo>
                    <a:pt x="312158" y="850900"/>
                  </a:lnTo>
                  <a:close/>
                </a:path>
                <a:path w="1512570" h="1663700">
                  <a:moveTo>
                    <a:pt x="443365" y="1045154"/>
                  </a:moveTo>
                  <a:lnTo>
                    <a:pt x="432753" y="1054100"/>
                  </a:lnTo>
                  <a:lnTo>
                    <a:pt x="417288" y="1054100"/>
                  </a:lnTo>
                  <a:lnTo>
                    <a:pt x="403840" y="1066800"/>
                  </a:lnTo>
                  <a:lnTo>
                    <a:pt x="384836" y="1079500"/>
                  </a:lnTo>
                  <a:lnTo>
                    <a:pt x="301254" y="1143000"/>
                  </a:lnTo>
                  <a:lnTo>
                    <a:pt x="258497" y="1168400"/>
                  </a:lnTo>
                  <a:lnTo>
                    <a:pt x="236626" y="1181100"/>
                  </a:lnTo>
                  <a:lnTo>
                    <a:pt x="214053" y="1193800"/>
                  </a:lnTo>
                  <a:lnTo>
                    <a:pt x="190099" y="1219200"/>
                  </a:lnTo>
                  <a:lnTo>
                    <a:pt x="175751" y="1231900"/>
                  </a:lnTo>
                  <a:lnTo>
                    <a:pt x="160488" y="1244600"/>
                  </a:lnTo>
                  <a:lnTo>
                    <a:pt x="144519" y="1244600"/>
                  </a:lnTo>
                  <a:lnTo>
                    <a:pt x="126926" y="1257300"/>
                  </a:lnTo>
                  <a:lnTo>
                    <a:pt x="245844" y="1257300"/>
                  </a:lnTo>
                  <a:lnTo>
                    <a:pt x="253686" y="1244600"/>
                  </a:lnTo>
                  <a:lnTo>
                    <a:pt x="272906" y="1231900"/>
                  </a:lnTo>
                  <a:lnTo>
                    <a:pt x="293626" y="1219200"/>
                  </a:lnTo>
                  <a:lnTo>
                    <a:pt x="336443" y="1193800"/>
                  </a:lnTo>
                  <a:lnTo>
                    <a:pt x="421399" y="1130300"/>
                  </a:lnTo>
                  <a:lnTo>
                    <a:pt x="441464" y="1117600"/>
                  </a:lnTo>
                  <a:lnTo>
                    <a:pt x="455104" y="1104900"/>
                  </a:lnTo>
                  <a:lnTo>
                    <a:pt x="473477" y="1104900"/>
                  </a:lnTo>
                  <a:lnTo>
                    <a:pt x="446853" y="1092200"/>
                  </a:lnTo>
                  <a:lnTo>
                    <a:pt x="431469" y="1066800"/>
                  </a:lnTo>
                  <a:lnTo>
                    <a:pt x="443365" y="1045154"/>
                  </a:lnTo>
                  <a:close/>
                </a:path>
                <a:path w="1512570" h="1663700">
                  <a:moveTo>
                    <a:pt x="475480" y="1034462"/>
                  </a:moveTo>
                  <a:lnTo>
                    <a:pt x="468260" y="1041400"/>
                  </a:lnTo>
                  <a:lnTo>
                    <a:pt x="447818" y="1041400"/>
                  </a:lnTo>
                  <a:lnTo>
                    <a:pt x="443365" y="1045154"/>
                  </a:lnTo>
                  <a:lnTo>
                    <a:pt x="431469" y="1066800"/>
                  </a:lnTo>
                  <a:lnTo>
                    <a:pt x="446853" y="1092200"/>
                  </a:lnTo>
                  <a:lnTo>
                    <a:pt x="473477" y="1104900"/>
                  </a:lnTo>
                  <a:lnTo>
                    <a:pt x="491542" y="1092200"/>
                  </a:lnTo>
                  <a:lnTo>
                    <a:pt x="509168" y="1092200"/>
                  </a:lnTo>
                  <a:lnTo>
                    <a:pt x="504626" y="1079500"/>
                  </a:lnTo>
                  <a:lnTo>
                    <a:pt x="499101" y="1079500"/>
                  </a:lnTo>
                  <a:lnTo>
                    <a:pt x="497394" y="1059281"/>
                  </a:lnTo>
                  <a:lnTo>
                    <a:pt x="494853" y="1052176"/>
                  </a:lnTo>
                  <a:lnTo>
                    <a:pt x="475480" y="1034462"/>
                  </a:lnTo>
                  <a:close/>
                </a:path>
                <a:path w="1512570" h="1663700">
                  <a:moveTo>
                    <a:pt x="495866" y="1092200"/>
                  </a:moveTo>
                  <a:lnTo>
                    <a:pt x="491542" y="1092200"/>
                  </a:lnTo>
                  <a:lnTo>
                    <a:pt x="473477" y="1104900"/>
                  </a:lnTo>
                  <a:lnTo>
                    <a:pt x="479470" y="1104900"/>
                  </a:lnTo>
                  <a:lnTo>
                    <a:pt x="495866" y="1092200"/>
                  </a:lnTo>
                  <a:close/>
                </a:path>
                <a:path w="1512570" h="1663700">
                  <a:moveTo>
                    <a:pt x="630543" y="1028700"/>
                  </a:moveTo>
                  <a:lnTo>
                    <a:pt x="486456" y="1028700"/>
                  </a:lnTo>
                  <a:lnTo>
                    <a:pt x="494853" y="1052176"/>
                  </a:lnTo>
                  <a:lnTo>
                    <a:pt x="496957" y="1054100"/>
                  </a:lnTo>
                  <a:lnTo>
                    <a:pt x="497394" y="1059281"/>
                  </a:lnTo>
                  <a:lnTo>
                    <a:pt x="509168" y="1092200"/>
                  </a:lnTo>
                  <a:lnTo>
                    <a:pt x="511371" y="1092200"/>
                  </a:lnTo>
                  <a:lnTo>
                    <a:pt x="536797" y="1079500"/>
                  </a:lnTo>
                  <a:lnTo>
                    <a:pt x="516343" y="1079500"/>
                  </a:lnTo>
                  <a:lnTo>
                    <a:pt x="540564" y="1066800"/>
                  </a:lnTo>
                  <a:lnTo>
                    <a:pt x="557547" y="1054100"/>
                  </a:lnTo>
                  <a:lnTo>
                    <a:pt x="580063" y="1054100"/>
                  </a:lnTo>
                  <a:lnTo>
                    <a:pt x="603929" y="1041400"/>
                  </a:lnTo>
                  <a:lnTo>
                    <a:pt x="613074" y="1041400"/>
                  </a:lnTo>
                  <a:lnTo>
                    <a:pt x="622366" y="1036758"/>
                  </a:lnTo>
                  <a:lnTo>
                    <a:pt x="630543" y="1028700"/>
                  </a:lnTo>
                  <a:close/>
                </a:path>
                <a:path w="1512570" h="1663700">
                  <a:moveTo>
                    <a:pt x="497394" y="1059281"/>
                  </a:moveTo>
                  <a:lnTo>
                    <a:pt x="499101" y="1079500"/>
                  </a:lnTo>
                  <a:lnTo>
                    <a:pt x="504626" y="1079500"/>
                  </a:lnTo>
                  <a:lnTo>
                    <a:pt x="497394" y="1059281"/>
                  </a:lnTo>
                  <a:close/>
                </a:path>
                <a:path w="1512570" h="1663700">
                  <a:moveTo>
                    <a:pt x="613074" y="1041400"/>
                  </a:moveTo>
                  <a:lnTo>
                    <a:pt x="603929" y="1041400"/>
                  </a:lnTo>
                  <a:lnTo>
                    <a:pt x="580063" y="1054100"/>
                  </a:lnTo>
                  <a:lnTo>
                    <a:pt x="557547" y="1054100"/>
                  </a:lnTo>
                  <a:lnTo>
                    <a:pt x="540564" y="1066800"/>
                  </a:lnTo>
                  <a:lnTo>
                    <a:pt x="516343" y="1079500"/>
                  </a:lnTo>
                  <a:lnTo>
                    <a:pt x="536797" y="1079500"/>
                  </a:lnTo>
                  <a:lnTo>
                    <a:pt x="613074" y="1041400"/>
                  </a:lnTo>
                  <a:close/>
                </a:path>
                <a:path w="1512570" h="1663700">
                  <a:moveTo>
                    <a:pt x="494853" y="1052176"/>
                  </a:moveTo>
                  <a:lnTo>
                    <a:pt x="497394" y="1059281"/>
                  </a:lnTo>
                  <a:lnTo>
                    <a:pt x="496957" y="1054100"/>
                  </a:lnTo>
                  <a:lnTo>
                    <a:pt x="494853" y="1052176"/>
                  </a:lnTo>
                  <a:close/>
                </a:path>
                <a:path w="1512570" h="1663700">
                  <a:moveTo>
                    <a:pt x="730873" y="952500"/>
                  </a:moveTo>
                  <a:lnTo>
                    <a:pt x="481477" y="1028700"/>
                  </a:lnTo>
                  <a:lnTo>
                    <a:pt x="475480" y="1034462"/>
                  </a:lnTo>
                  <a:lnTo>
                    <a:pt x="494853" y="1052176"/>
                  </a:lnTo>
                  <a:lnTo>
                    <a:pt x="486456" y="1028700"/>
                  </a:lnTo>
                  <a:lnTo>
                    <a:pt x="630543" y="1028700"/>
                  </a:lnTo>
                  <a:lnTo>
                    <a:pt x="651701" y="1016000"/>
                  </a:lnTo>
                  <a:lnTo>
                    <a:pt x="666946" y="1003300"/>
                  </a:lnTo>
                  <a:lnTo>
                    <a:pt x="685695" y="1003300"/>
                  </a:lnTo>
                  <a:lnTo>
                    <a:pt x="706205" y="990600"/>
                  </a:lnTo>
                  <a:lnTo>
                    <a:pt x="727327" y="984331"/>
                  </a:lnTo>
                  <a:lnTo>
                    <a:pt x="740202" y="977900"/>
                  </a:lnTo>
                  <a:lnTo>
                    <a:pt x="730873" y="952500"/>
                  </a:lnTo>
                  <a:close/>
                </a:path>
                <a:path w="1512570" h="1663700">
                  <a:moveTo>
                    <a:pt x="469177" y="1028700"/>
                  </a:moveTo>
                  <a:lnTo>
                    <a:pt x="463110" y="1028700"/>
                  </a:lnTo>
                  <a:lnTo>
                    <a:pt x="445428" y="1041400"/>
                  </a:lnTo>
                  <a:lnTo>
                    <a:pt x="443365" y="1045154"/>
                  </a:lnTo>
                  <a:lnTo>
                    <a:pt x="447818" y="1041400"/>
                  </a:lnTo>
                  <a:lnTo>
                    <a:pt x="468260" y="1041400"/>
                  </a:lnTo>
                  <a:lnTo>
                    <a:pt x="475480" y="1034462"/>
                  </a:lnTo>
                  <a:lnTo>
                    <a:pt x="469177" y="1028700"/>
                  </a:lnTo>
                  <a:close/>
                </a:path>
                <a:path w="1512570" h="1663700">
                  <a:moveTo>
                    <a:pt x="622366" y="1036758"/>
                  </a:moveTo>
                  <a:lnTo>
                    <a:pt x="613074" y="1041400"/>
                  </a:lnTo>
                  <a:lnTo>
                    <a:pt x="617656" y="1041400"/>
                  </a:lnTo>
                  <a:lnTo>
                    <a:pt x="622366" y="1036758"/>
                  </a:lnTo>
                  <a:close/>
                </a:path>
                <a:path w="1512570" h="1663700">
                  <a:moveTo>
                    <a:pt x="727327" y="984331"/>
                  </a:moveTo>
                  <a:lnTo>
                    <a:pt x="706205" y="990600"/>
                  </a:lnTo>
                  <a:lnTo>
                    <a:pt x="685695" y="1003300"/>
                  </a:lnTo>
                  <a:lnTo>
                    <a:pt x="666946" y="1003300"/>
                  </a:lnTo>
                  <a:lnTo>
                    <a:pt x="651701" y="1016000"/>
                  </a:lnTo>
                  <a:lnTo>
                    <a:pt x="630543" y="1028700"/>
                  </a:lnTo>
                  <a:lnTo>
                    <a:pt x="622366" y="1036758"/>
                  </a:lnTo>
                  <a:lnTo>
                    <a:pt x="727327" y="984331"/>
                  </a:lnTo>
                  <a:close/>
                </a:path>
                <a:path w="1512570" h="1663700">
                  <a:moveTo>
                    <a:pt x="1422407" y="711200"/>
                  </a:moveTo>
                  <a:lnTo>
                    <a:pt x="1236097" y="711200"/>
                  </a:lnTo>
                  <a:lnTo>
                    <a:pt x="1219213" y="723900"/>
                  </a:lnTo>
                  <a:lnTo>
                    <a:pt x="1205937" y="736600"/>
                  </a:lnTo>
                  <a:lnTo>
                    <a:pt x="1191130" y="749300"/>
                  </a:lnTo>
                  <a:lnTo>
                    <a:pt x="1023082" y="800100"/>
                  </a:lnTo>
                  <a:lnTo>
                    <a:pt x="1000813" y="812800"/>
                  </a:lnTo>
                  <a:lnTo>
                    <a:pt x="977577" y="812800"/>
                  </a:lnTo>
                  <a:lnTo>
                    <a:pt x="963343" y="825500"/>
                  </a:lnTo>
                  <a:lnTo>
                    <a:pt x="938937" y="850900"/>
                  </a:lnTo>
                  <a:lnTo>
                    <a:pt x="686810" y="927100"/>
                  </a:lnTo>
                  <a:lnTo>
                    <a:pt x="664540" y="939800"/>
                  </a:lnTo>
                  <a:lnTo>
                    <a:pt x="641305" y="952500"/>
                  </a:lnTo>
                  <a:lnTo>
                    <a:pt x="614815" y="965200"/>
                  </a:lnTo>
                  <a:lnTo>
                    <a:pt x="584393" y="990600"/>
                  </a:lnTo>
                  <a:lnTo>
                    <a:pt x="541557" y="990600"/>
                  </a:lnTo>
                  <a:lnTo>
                    <a:pt x="516398" y="1003300"/>
                  </a:lnTo>
                  <a:lnTo>
                    <a:pt x="501313" y="1016000"/>
                  </a:lnTo>
                  <a:lnTo>
                    <a:pt x="478730" y="1028700"/>
                  </a:lnTo>
                  <a:lnTo>
                    <a:pt x="469177" y="1028700"/>
                  </a:lnTo>
                  <a:lnTo>
                    <a:pt x="475480" y="1034462"/>
                  </a:lnTo>
                  <a:lnTo>
                    <a:pt x="481477" y="1028700"/>
                  </a:lnTo>
                  <a:lnTo>
                    <a:pt x="730873" y="952500"/>
                  </a:lnTo>
                  <a:lnTo>
                    <a:pt x="820758" y="952500"/>
                  </a:lnTo>
                  <a:lnTo>
                    <a:pt x="964279" y="901700"/>
                  </a:lnTo>
                  <a:lnTo>
                    <a:pt x="987974" y="889000"/>
                  </a:lnTo>
                  <a:lnTo>
                    <a:pt x="1003219" y="876300"/>
                  </a:lnTo>
                  <a:lnTo>
                    <a:pt x="1021969" y="863600"/>
                  </a:lnTo>
                  <a:lnTo>
                    <a:pt x="1042476" y="863600"/>
                  </a:lnTo>
                  <a:lnTo>
                    <a:pt x="1085270" y="850900"/>
                  </a:lnTo>
                  <a:lnTo>
                    <a:pt x="1215901" y="800100"/>
                  </a:lnTo>
                  <a:lnTo>
                    <a:pt x="1228876" y="800100"/>
                  </a:lnTo>
                  <a:lnTo>
                    <a:pt x="1247631" y="787400"/>
                  </a:lnTo>
                  <a:lnTo>
                    <a:pt x="1283174" y="762000"/>
                  </a:lnTo>
                  <a:lnTo>
                    <a:pt x="1471980" y="762000"/>
                  </a:lnTo>
                  <a:lnTo>
                    <a:pt x="1459586" y="736600"/>
                  </a:lnTo>
                  <a:lnTo>
                    <a:pt x="1444114" y="723900"/>
                  </a:lnTo>
                  <a:lnTo>
                    <a:pt x="1422407" y="711200"/>
                  </a:lnTo>
                  <a:close/>
                </a:path>
                <a:path w="1512570" h="1663700">
                  <a:moveTo>
                    <a:pt x="820758" y="952500"/>
                  </a:moveTo>
                  <a:lnTo>
                    <a:pt x="730873" y="952500"/>
                  </a:lnTo>
                  <a:lnTo>
                    <a:pt x="740202" y="977900"/>
                  </a:lnTo>
                  <a:lnTo>
                    <a:pt x="727327" y="984331"/>
                  </a:lnTo>
                  <a:lnTo>
                    <a:pt x="748997" y="977900"/>
                  </a:lnTo>
                  <a:lnTo>
                    <a:pt x="820758" y="952500"/>
                  </a:lnTo>
                  <a:close/>
                </a:path>
                <a:path w="1512570" h="1663700">
                  <a:moveTo>
                    <a:pt x="106636" y="914400"/>
                  </a:moveTo>
                  <a:lnTo>
                    <a:pt x="88411" y="927100"/>
                  </a:lnTo>
                  <a:lnTo>
                    <a:pt x="91946" y="927100"/>
                  </a:lnTo>
                  <a:lnTo>
                    <a:pt x="106636" y="914400"/>
                  </a:lnTo>
                  <a:close/>
                </a:path>
                <a:path w="1512570" h="1663700">
                  <a:moveTo>
                    <a:pt x="376444" y="838200"/>
                  </a:moveTo>
                  <a:lnTo>
                    <a:pt x="134957" y="838200"/>
                  </a:lnTo>
                  <a:lnTo>
                    <a:pt x="121986" y="850900"/>
                  </a:lnTo>
                  <a:lnTo>
                    <a:pt x="341045" y="850900"/>
                  </a:lnTo>
                  <a:lnTo>
                    <a:pt x="376444" y="838200"/>
                  </a:lnTo>
                  <a:close/>
                </a:path>
                <a:path w="1512570" h="1663700">
                  <a:moveTo>
                    <a:pt x="427437" y="800100"/>
                  </a:moveTo>
                  <a:lnTo>
                    <a:pt x="269130" y="800100"/>
                  </a:lnTo>
                  <a:lnTo>
                    <a:pt x="240002" y="812800"/>
                  </a:lnTo>
                  <a:lnTo>
                    <a:pt x="210905" y="812800"/>
                  </a:lnTo>
                  <a:lnTo>
                    <a:pt x="192799" y="825500"/>
                  </a:lnTo>
                  <a:lnTo>
                    <a:pt x="166474" y="838200"/>
                  </a:lnTo>
                  <a:lnTo>
                    <a:pt x="389352" y="838200"/>
                  </a:lnTo>
                  <a:lnTo>
                    <a:pt x="414651" y="812800"/>
                  </a:lnTo>
                  <a:lnTo>
                    <a:pt x="427437" y="800100"/>
                  </a:lnTo>
                  <a:close/>
                </a:path>
                <a:path w="1512570" h="1663700">
                  <a:moveTo>
                    <a:pt x="467178" y="787400"/>
                  </a:moveTo>
                  <a:lnTo>
                    <a:pt x="324905" y="787400"/>
                  </a:lnTo>
                  <a:lnTo>
                    <a:pt x="297576" y="800100"/>
                  </a:lnTo>
                  <a:lnTo>
                    <a:pt x="447716" y="800100"/>
                  </a:lnTo>
                  <a:lnTo>
                    <a:pt x="467178" y="787400"/>
                  </a:lnTo>
                  <a:close/>
                </a:path>
                <a:path w="1512570" h="1663700">
                  <a:moveTo>
                    <a:pt x="618411" y="723900"/>
                  </a:moveTo>
                  <a:lnTo>
                    <a:pt x="449681" y="723900"/>
                  </a:lnTo>
                  <a:lnTo>
                    <a:pt x="427452" y="736600"/>
                  </a:lnTo>
                  <a:lnTo>
                    <a:pt x="401789" y="749300"/>
                  </a:lnTo>
                  <a:lnTo>
                    <a:pt x="378020" y="762000"/>
                  </a:lnTo>
                  <a:lnTo>
                    <a:pt x="345365" y="787400"/>
                  </a:lnTo>
                  <a:lnTo>
                    <a:pt x="500923" y="787400"/>
                  </a:lnTo>
                  <a:lnTo>
                    <a:pt x="515423" y="774700"/>
                  </a:lnTo>
                  <a:lnTo>
                    <a:pt x="544898" y="774700"/>
                  </a:lnTo>
                  <a:lnTo>
                    <a:pt x="558765" y="762000"/>
                  </a:lnTo>
                  <a:lnTo>
                    <a:pt x="571723" y="762000"/>
                  </a:lnTo>
                  <a:lnTo>
                    <a:pt x="585696" y="749300"/>
                  </a:lnTo>
                  <a:lnTo>
                    <a:pt x="604852" y="736600"/>
                  </a:lnTo>
                  <a:lnTo>
                    <a:pt x="618411" y="723900"/>
                  </a:lnTo>
                  <a:close/>
                </a:path>
                <a:path w="1512570" h="1663700">
                  <a:moveTo>
                    <a:pt x="992402" y="546100"/>
                  </a:moveTo>
                  <a:lnTo>
                    <a:pt x="822766" y="546100"/>
                  </a:lnTo>
                  <a:lnTo>
                    <a:pt x="799372" y="558800"/>
                  </a:lnTo>
                  <a:lnTo>
                    <a:pt x="778422" y="571500"/>
                  </a:lnTo>
                  <a:lnTo>
                    <a:pt x="764810" y="571500"/>
                  </a:lnTo>
                  <a:lnTo>
                    <a:pt x="741527" y="584200"/>
                  </a:lnTo>
                  <a:lnTo>
                    <a:pt x="720394" y="609600"/>
                  </a:lnTo>
                  <a:lnTo>
                    <a:pt x="702198" y="622300"/>
                  </a:lnTo>
                  <a:lnTo>
                    <a:pt x="682090" y="635000"/>
                  </a:lnTo>
                  <a:lnTo>
                    <a:pt x="655104" y="647700"/>
                  </a:lnTo>
                  <a:lnTo>
                    <a:pt x="621774" y="660400"/>
                  </a:lnTo>
                  <a:lnTo>
                    <a:pt x="598421" y="673100"/>
                  </a:lnTo>
                  <a:lnTo>
                    <a:pt x="584387" y="673100"/>
                  </a:lnTo>
                  <a:lnTo>
                    <a:pt x="558773" y="685800"/>
                  </a:lnTo>
                  <a:lnTo>
                    <a:pt x="544160" y="698500"/>
                  </a:lnTo>
                  <a:lnTo>
                    <a:pt x="525960" y="711200"/>
                  </a:lnTo>
                  <a:lnTo>
                    <a:pt x="499487" y="711200"/>
                  </a:lnTo>
                  <a:lnTo>
                    <a:pt x="485521" y="723900"/>
                  </a:lnTo>
                  <a:lnTo>
                    <a:pt x="653534" y="723900"/>
                  </a:lnTo>
                  <a:lnTo>
                    <a:pt x="683728" y="698500"/>
                  </a:lnTo>
                  <a:lnTo>
                    <a:pt x="712777" y="685800"/>
                  </a:lnTo>
                  <a:lnTo>
                    <a:pt x="736455" y="673100"/>
                  </a:lnTo>
                  <a:lnTo>
                    <a:pt x="758270" y="660400"/>
                  </a:lnTo>
                  <a:lnTo>
                    <a:pt x="776977" y="647700"/>
                  </a:lnTo>
                  <a:lnTo>
                    <a:pt x="796391" y="635000"/>
                  </a:lnTo>
                  <a:lnTo>
                    <a:pt x="817808" y="622300"/>
                  </a:lnTo>
                  <a:lnTo>
                    <a:pt x="831388" y="609600"/>
                  </a:lnTo>
                  <a:lnTo>
                    <a:pt x="848307" y="609600"/>
                  </a:lnTo>
                  <a:lnTo>
                    <a:pt x="869359" y="596900"/>
                  </a:lnTo>
                  <a:lnTo>
                    <a:pt x="885473" y="596900"/>
                  </a:lnTo>
                  <a:lnTo>
                    <a:pt x="906350" y="584200"/>
                  </a:lnTo>
                  <a:lnTo>
                    <a:pt x="921875" y="584200"/>
                  </a:lnTo>
                  <a:lnTo>
                    <a:pt x="936365" y="571500"/>
                  </a:lnTo>
                  <a:lnTo>
                    <a:pt x="959841" y="558800"/>
                  </a:lnTo>
                  <a:lnTo>
                    <a:pt x="979223" y="558800"/>
                  </a:lnTo>
                  <a:lnTo>
                    <a:pt x="992402" y="546100"/>
                  </a:lnTo>
                  <a:close/>
                </a:path>
                <a:path w="1512570" h="1663700">
                  <a:moveTo>
                    <a:pt x="1351617" y="698500"/>
                  </a:moveTo>
                  <a:lnTo>
                    <a:pt x="1265642" y="698500"/>
                  </a:lnTo>
                  <a:lnTo>
                    <a:pt x="1251082" y="711200"/>
                  </a:lnTo>
                  <a:lnTo>
                    <a:pt x="1385517" y="711200"/>
                  </a:lnTo>
                  <a:lnTo>
                    <a:pt x="1351617" y="698500"/>
                  </a:lnTo>
                  <a:close/>
                </a:path>
                <a:path w="1512570" h="1663700">
                  <a:moveTo>
                    <a:pt x="1300477" y="406400"/>
                  </a:moveTo>
                  <a:lnTo>
                    <a:pt x="1089309" y="406400"/>
                  </a:lnTo>
                  <a:lnTo>
                    <a:pt x="1076504" y="419100"/>
                  </a:lnTo>
                  <a:lnTo>
                    <a:pt x="1050259" y="431800"/>
                  </a:lnTo>
                  <a:lnTo>
                    <a:pt x="1028390" y="444500"/>
                  </a:lnTo>
                  <a:lnTo>
                    <a:pt x="1013367" y="457200"/>
                  </a:lnTo>
                  <a:lnTo>
                    <a:pt x="988221" y="482600"/>
                  </a:lnTo>
                  <a:lnTo>
                    <a:pt x="972082" y="495300"/>
                  </a:lnTo>
                  <a:lnTo>
                    <a:pt x="936952" y="495300"/>
                  </a:lnTo>
                  <a:lnTo>
                    <a:pt x="920554" y="508000"/>
                  </a:lnTo>
                  <a:lnTo>
                    <a:pt x="893461" y="520700"/>
                  </a:lnTo>
                  <a:lnTo>
                    <a:pt x="871606" y="533400"/>
                  </a:lnTo>
                  <a:lnTo>
                    <a:pt x="858071" y="533400"/>
                  </a:lnTo>
                  <a:lnTo>
                    <a:pt x="844342" y="546100"/>
                  </a:lnTo>
                  <a:lnTo>
                    <a:pt x="1006806" y="546100"/>
                  </a:lnTo>
                  <a:lnTo>
                    <a:pt x="1024672" y="533400"/>
                  </a:lnTo>
                  <a:lnTo>
                    <a:pt x="1039859" y="520700"/>
                  </a:lnTo>
                  <a:lnTo>
                    <a:pt x="1065488" y="495300"/>
                  </a:lnTo>
                  <a:lnTo>
                    <a:pt x="1085963" y="482600"/>
                  </a:lnTo>
                  <a:lnTo>
                    <a:pt x="1109016" y="469900"/>
                  </a:lnTo>
                  <a:lnTo>
                    <a:pt x="1139176" y="469900"/>
                  </a:lnTo>
                  <a:lnTo>
                    <a:pt x="1157625" y="457200"/>
                  </a:lnTo>
                  <a:lnTo>
                    <a:pt x="1176576" y="457200"/>
                  </a:lnTo>
                  <a:lnTo>
                    <a:pt x="1194784" y="444500"/>
                  </a:lnTo>
                  <a:lnTo>
                    <a:pt x="1211585" y="444500"/>
                  </a:lnTo>
                  <a:lnTo>
                    <a:pt x="1231281" y="431800"/>
                  </a:lnTo>
                  <a:lnTo>
                    <a:pt x="1249459" y="431800"/>
                  </a:lnTo>
                  <a:lnTo>
                    <a:pt x="1264805" y="419100"/>
                  </a:lnTo>
                  <a:lnTo>
                    <a:pt x="1280351" y="419100"/>
                  </a:lnTo>
                  <a:lnTo>
                    <a:pt x="1300477" y="406400"/>
                  </a:lnTo>
                  <a:close/>
                </a:path>
                <a:path w="1512570" h="1663700">
                  <a:moveTo>
                    <a:pt x="1360138" y="393700"/>
                  </a:moveTo>
                  <a:lnTo>
                    <a:pt x="1142113" y="393700"/>
                  </a:lnTo>
                  <a:lnTo>
                    <a:pt x="1124111" y="406400"/>
                  </a:lnTo>
                  <a:lnTo>
                    <a:pt x="1344686" y="406400"/>
                  </a:lnTo>
                  <a:lnTo>
                    <a:pt x="1360138" y="393700"/>
                  </a:lnTo>
                  <a:close/>
                </a:path>
                <a:path w="1512570" h="1663700">
                  <a:moveTo>
                    <a:pt x="1485974" y="203200"/>
                  </a:moveTo>
                  <a:lnTo>
                    <a:pt x="1422106" y="203200"/>
                  </a:lnTo>
                  <a:lnTo>
                    <a:pt x="1423416" y="228600"/>
                  </a:lnTo>
                  <a:lnTo>
                    <a:pt x="1419515" y="228600"/>
                  </a:lnTo>
                  <a:lnTo>
                    <a:pt x="1417801" y="254000"/>
                  </a:lnTo>
                  <a:lnTo>
                    <a:pt x="1412341" y="279400"/>
                  </a:lnTo>
                  <a:lnTo>
                    <a:pt x="1401194" y="304800"/>
                  </a:lnTo>
                  <a:lnTo>
                    <a:pt x="1379209" y="317500"/>
                  </a:lnTo>
                  <a:lnTo>
                    <a:pt x="1363319" y="330200"/>
                  </a:lnTo>
                  <a:lnTo>
                    <a:pt x="1342896" y="342900"/>
                  </a:lnTo>
                  <a:lnTo>
                    <a:pt x="1296877" y="342900"/>
                  </a:lnTo>
                  <a:lnTo>
                    <a:pt x="1274980" y="355600"/>
                  </a:lnTo>
                  <a:lnTo>
                    <a:pt x="1261541" y="355600"/>
                  </a:lnTo>
                  <a:lnTo>
                    <a:pt x="1241734" y="368300"/>
                  </a:lnTo>
                  <a:lnTo>
                    <a:pt x="1223443" y="368300"/>
                  </a:lnTo>
                  <a:lnTo>
                    <a:pt x="1207947" y="381000"/>
                  </a:lnTo>
                  <a:lnTo>
                    <a:pt x="1192375" y="381000"/>
                  </a:lnTo>
                  <a:lnTo>
                    <a:pt x="1177669" y="393700"/>
                  </a:lnTo>
                  <a:lnTo>
                    <a:pt x="1377022" y="393700"/>
                  </a:lnTo>
                  <a:lnTo>
                    <a:pt x="1395105" y="381000"/>
                  </a:lnTo>
                  <a:lnTo>
                    <a:pt x="1416295" y="368300"/>
                  </a:lnTo>
                  <a:lnTo>
                    <a:pt x="1429579" y="355600"/>
                  </a:lnTo>
                  <a:lnTo>
                    <a:pt x="1443659" y="342900"/>
                  </a:lnTo>
                  <a:lnTo>
                    <a:pt x="1457554" y="330200"/>
                  </a:lnTo>
                  <a:lnTo>
                    <a:pt x="1468445" y="317500"/>
                  </a:lnTo>
                  <a:lnTo>
                    <a:pt x="1473734" y="292100"/>
                  </a:lnTo>
                  <a:lnTo>
                    <a:pt x="1477211" y="279400"/>
                  </a:lnTo>
                  <a:lnTo>
                    <a:pt x="1480769" y="254000"/>
                  </a:lnTo>
                  <a:lnTo>
                    <a:pt x="1482648" y="241300"/>
                  </a:lnTo>
                  <a:lnTo>
                    <a:pt x="1483757" y="228600"/>
                  </a:lnTo>
                  <a:lnTo>
                    <a:pt x="1423416" y="228600"/>
                  </a:lnTo>
                  <a:lnTo>
                    <a:pt x="1421011" y="213934"/>
                  </a:lnTo>
                  <a:lnTo>
                    <a:pt x="1485037" y="213934"/>
                  </a:lnTo>
                  <a:lnTo>
                    <a:pt x="1485974" y="203200"/>
                  </a:lnTo>
                  <a:close/>
                </a:path>
                <a:path w="1512570" h="1663700">
                  <a:moveTo>
                    <a:pt x="1422106" y="203200"/>
                  </a:moveTo>
                  <a:lnTo>
                    <a:pt x="1421011" y="213934"/>
                  </a:lnTo>
                  <a:lnTo>
                    <a:pt x="1423416" y="228600"/>
                  </a:lnTo>
                  <a:lnTo>
                    <a:pt x="1422106" y="203200"/>
                  </a:lnTo>
                  <a:close/>
                </a:path>
                <a:path w="1512570" h="1663700">
                  <a:moveTo>
                    <a:pt x="1201122" y="0"/>
                  </a:moveTo>
                  <a:lnTo>
                    <a:pt x="1166163" y="0"/>
                  </a:lnTo>
                  <a:lnTo>
                    <a:pt x="1152653" y="50800"/>
                  </a:lnTo>
                  <a:lnTo>
                    <a:pt x="1187966" y="63500"/>
                  </a:lnTo>
                  <a:lnTo>
                    <a:pt x="1224583" y="76200"/>
                  </a:lnTo>
                  <a:lnTo>
                    <a:pt x="1307503" y="76200"/>
                  </a:lnTo>
                  <a:lnTo>
                    <a:pt x="1328689" y="88900"/>
                  </a:lnTo>
                  <a:lnTo>
                    <a:pt x="1342983" y="88900"/>
                  </a:lnTo>
                  <a:lnTo>
                    <a:pt x="1357026" y="101600"/>
                  </a:lnTo>
                  <a:lnTo>
                    <a:pt x="1368216" y="114300"/>
                  </a:lnTo>
                  <a:lnTo>
                    <a:pt x="1385677" y="139700"/>
                  </a:lnTo>
                  <a:lnTo>
                    <a:pt x="1397425" y="165100"/>
                  </a:lnTo>
                  <a:lnTo>
                    <a:pt x="1408156" y="177800"/>
                  </a:lnTo>
                  <a:lnTo>
                    <a:pt x="1413268" y="190500"/>
                  </a:lnTo>
                  <a:lnTo>
                    <a:pt x="1419251" y="203200"/>
                  </a:lnTo>
                  <a:lnTo>
                    <a:pt x="1421011" y="213934"/>
                  </a:lnTo>
                  <a:lnTo>
                    <a:pt x="1422106" y="203200"/>
                  </a:lnTo>
                  <a:lnTo>
                    <a:pt x="1485974" y="203200"/>
                  </a:lnTo>
                  <a:lnTo>
                    <a:pt x="1476449" y="177800"/>
                  </a:lnTo>
                  <a:lnTo>
                    <a:pt x="1471377" y="165100"/>
                  </a:lnTo>
                  <a:lnTo>
                    <a:pt x="1466425" y="152400"/>
                  </a:lnTo>
                  <a:lnTo>
                    <a:pt x="1453649" y="127000"/>
                  </a:lnTo>
                  <a:lnTo>
                    <a:pt x="1444200" y="114300"/>
                  </a:lnTo>
                  <a:lnTo>
                    <a:pt x="1430418" y="101600"/>
                  </a:lnTo>
                  <a:lnTo>
                    <a:pt x="1421255" y="76200"/>
                  </a:lnTo>
                  <a:lnTo>
                    <a:pt x="1407251" y="63500"/>
                  </a:lnTo>
                  <a:lnTo>
                    <a:pt x="1382891" y="38100"/>
                  </a:lnTo>
                  <a:lnTo>
                    <a:pt x="1368842" y="25400"/>
                  </a:lnTo>
                  <a:lnTo>
                    <a:pt x="1351321" y="25400"/>
                  </a:lnTo>
                  <a:lnTo>
                    <a:pt x="1318921" y="12700"/>
                  </a:lnTo>
                  <a:lnTo>
                    <a:pt x="1235505" y="12700"/>
                  </a:lnTo>
                  <a:lnTo>
                    <a:pt x="12011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8920" y="5851652"/>
            <a:ext cx="1145032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Many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slide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filter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products</a:t>
            </a:r>
            <a:endParaRPr sz="2400">
              <a:latin typeface="Calibri"/>
              <a:cs typeface="Calibri"/>
            </a:endParaRPr>
          </a:p>
          <a:p>
            <a:pPr marL="6358255">
              <a:lnSpc>
                <a:spcPct val="100000"/>
              </a:lnSpc>
              <a:spcBef>
                <a:spcPts val="1845"/>
              </a:spcBef>
            </a:pPr>
            <a:r>
              <a:rPr sz="1800" spc="-10" dirty="0">
                <a:latin typeface="Calibri"/>
                <a:cs typeface="Calibri"/>
              </a:rPr>
              <a:t>https://people.eecs.berkeley.edu/~jrs/189/lec/cnn.pdf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5767" y="2117852"/>
            <a:ext cx="92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6456" y="2541523"/>
            <a:ext cx="9709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Filtered </a:t>
            </a:r>
            <a:r>
              <a:rPr sz="2400" spc="-10" dirty="0">
                <a:latin typeface="Calibri"/>
                <a:cs typeface="Calibri"/>
              </a:rPr>
              <a:t>Result: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Idea:</a:t>
            </a:r>
            <a:r>
              <a:rPr spc="-140" dirty="0"/>
              <a:t> </a:t>
            </a:r>
            <a:r>
              <a:rPr dirty="0"/>
              <a:t>Reduce</a:t>
            </a:r>
            <a:r>
              <a:rPr spc="-125" dirty="0"/>
              <a:t> </a:t>
            </a:r>
            <a:r>
              <a:rPr spc="-10" dirty="0"/>
              <a:t>Computations</a:t>
            </a:r>
            <a:r>
              <a:rPr spc="-135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10" dirty="0"/>
              <a:t>Stride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1599"/>
            <a:ext cx="8647430" cy="15017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Stride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steps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taken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spatially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before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applying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e.g.,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2x2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000">
              <a:latin typeface="Calibri"/>
              <a:cs typeface="Calibri"/>
            </a:endParaRPr>
          </a:p>
          <a:p>
            <a:pPr marL="2339975">
              <a:lnSpc>
                <a:spcPct val="100000"/>
              </a:lnSpc>
              <a:tabLst>
                <a:tab pos="5120005" algn="l"/>
                <a:tab pos="7311390" algn="l"/>
              </a:tabLst>
            </a:pPr>
            <a:r>
              <a:rPr sz="3000" spc="-15" baseline="1388" dirty="0">
                <a:latin typeface="Calibri"/>
                <a:cs typeface="Calibri"/>
              </a:rPr>
              <a:t>Image</a:t>
            </a:r>
            <a:r>
              <a:rPr sz="3000" baseline="1388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Filter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Feature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4990" y="6513068"/>
            <a:ext cx="675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http://deeplearning.net/software/theano/tutorial/conv_arithmetic.html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3969" y="3392931"/>
            <a:ext cx="2552362" cy="23153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9428" y="3418123"/>
            <a:ext cx="1621211" cy="1401046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09241" y="3368855"/>
          <a:ext cx="2545714" cy="2294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4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9386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9386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9386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9386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77778" y="3404504"/>
          <a:ext cx="1097280" cy="99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9371"/>
            <a:ext cx="7204709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pc="-10" dirty="0"/>
              <a:t>Convolutional</a:t>
            </a:r>
            <a:r>
              <a:rPr spc="-215" dirty="0"/>
              <a:t> </a:t>
            </a:r>
            <a:r>
              <a:rPr spc="-10" dirty="0"/>
              <a:t>Layers: </a:t>
            </a:r>
            <a:r>
              <a:rPr spc="-30" dirty="0"/>
              <a:t>Parameters</a:t>
            </a:r>
            <a:r>
              <a:rPr spc="-100" dirty="0"/>
              <a:t> </a:t>
            </a:r>
            <a:r>
              <a:rPr dirty="0"/>
              <a:t>vs</a:t>
            </a:r>
            <a:r>
              <a:rPr spc="-100" dirty="0"/>
              <a:t> </a:t>
            </a:r>
            <a:r>
              <a:rPr spc="-10" dirty="0"/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697987"/>
            <a:ext cx="7235825" cy="305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332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805"/>
              </a:lnSpc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845"/>
              </a:lnSpc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Biases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9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ts val="3329"/>
              </a:lnSpc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Hyperparameters: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80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filters,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height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width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each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9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Padding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type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845"/>
              </a:lnSpc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Strides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1661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T</a:t>
            </a:r>
            <a:r>
              <a:rPr spc="5" dirty="0"/>
              <a:t>od</a:t>
            </a:r>
            <a:r>
              <a:rPr spc="-85" dirty="0"/>
              <a:t>a</a:t>
            </a:r>
            <a:r>
              <a:rPr spc="130" dirty="0"/>
              <a:t>y</a:t>
            </a:r>
            <a:r>
              <a:rPr spc="-280" dirty="0"/>
              <a:t>’</a:t>
            </a:r>
            <a:r>
              <a:rPr spc="5" dirty="0"/>
              <a:t>s</a:t>
            </a:r>
            <a:r>
              <a:rPr spc="-110" dirty="0"/>
              <a:t> </a:t>
            </a:r>
            <a:r>
              <a:rPr spc="-50" dirty="0"/>
              <a:t>Topics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Neural</a:t>
            </a:r>
            <a:r>
              <a:rPr spc="-95" dirty="0"/>
              <a:t> </a:t>
            </a:r>
            <a:r>
              <a:rPr dirty="0"/>
              <a:t>Networks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dirty="0"/>
              <a:t>Spatial</a:t>
            </a:r>
            <a:r>
              <a:rPr spc="-95" dirty="0"/>
              <a:t> </a:t>
            </a:r>
            <a:r>
              <a:rPr spc="-20" dirty="0"/>
              <a:t>Data</a:t>
            </a:r>
          </a:p>
          <a:p>
            <a:pPr>
              <a:lnSpc>
                <a:spcPct val="100000"/>
              </a:lnSpc>
              <a:spcBef>
                <a:spcPts val="635"/>
              </a:spcBef>
              <a:buFont typeface="Arial"/>
              <a:buChar char="•"/>
            </a:pPr>
            <a:endParaRPr spc="-20" dirty="0"/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/>
              <a:t>History</a:t>
            </a:r>
            <a:r>
              <a:rPr spc="-80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spc="-10" dirty="0"/>
              <a:t>Convolutional</a:t>
            </a:r>
            <a:r>
              <a:rPr spc="-80" dirty="0"/>
              <a:t> </a:t>
            </a:r>
            <a:r>
              <a:rPr dirty="0"/>
              <a:t>Neural</a:t>
            </a:r>
            <a:r>
              <a:rPr spc="-75" dirty="0"/>
              <a:t> </a:t>
            </a:r>
            <a:r>
              <a:rPr dirty="0"/>
              <a:t>Networks</a:t>
            </a:r>
            <a:r>
              <a:rPr spc="-70" dirty="0"/>
              <a:t> </a:t>
            </a:r>
            <a:r>
              <a:rPr spc="-10" dirty="0"/>
              <a:t>(CNNs)</a:t>
            </a:r>
          </a:p>
          <a:p>
            <a:pPr>
              <a:lnSpc>
                <a:spcPct val="100000"/>
              </a:lnSpc>
              <a:spcBef>
                <a:spcPts val="615"/>
              </a:spcBef>
              <a:buFont typeface="Arial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/>
              <a:t>CNNs</a:t>
            </a:r>
            <a:r>
              <a:rPr spc="-6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dirty="0"/>
              <a:t>Convolutional</a:t>
            </a:r>
            <a:r>
              <a:rPr spc="-65" dirty="0"/>
              <a:t> </a:t>
            </a:r>
            <a:r>
              <a:rPr spc="-10" dirty="0"/>
              <a:t>Layers</a:t>
            </a: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>
                <a:solidFill>
                  <a:srgbClr val="000000"/>
                </a:solidFill>
              </a:rPr>
              <a:t>CNNs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–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Pooling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610"/>
              </a:spcBef>
              <a:buFont typeface="Arial"/>
              <a:buChar char="•"/>
            </a:pPr>
            <a:endParaRPr spc="-10" dirty="0">
              <a:solidFill>
                <a:srgbClr val="000000"/>
              </a:solidFill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pc="-10" dirty="0"/>
              <a:t>Programming</a:t>
            </a:r>
            <a:r>
              <a:rPr spc="-105" dirty="0"/>
              <a:t> </a:t>
            </a:r>
            <a:r>
              <a:rPr spc="-10" dirty="0"/>
              <a:t>Tutorial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32700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496" y="3288920"/>
            <a:ext cx="5972668" cy="254038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207811" y="4185492"/>
          <a:ext cx="1097280" cy="99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871554" y="6441710"/>
            <a:ext cx="508444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  <a:hlinkClick r:id="rId3"/>
              </a:rPr>
              <a:t>http://cs231n.github.io/convolutional-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networks/#pool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32700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496" y="3288920"/>
            <a:ext cx="5972668" cy="25403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71554" y="6441710"/>
            <a:ext cx="508444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  <a:hlinkClick r:id="rId3"/>
              </a:rPr>
              <a:t>http://cs231n.github.io/convolutional-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networks/#pool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4101" y="1476434"/>
            <a:ext cx="8596630" cy="5381625"/>
            <a:chOff x="3384101" y="1476434"/>
            <a:chExt cx="8596630" cy="5381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101" y="1476434"/>
              <a:ext cx="8596179" cy="53815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79216" y="2453770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774851" y="3167711"/>
              <a:ext cx="989965" cy="3596640"/>
            </a:xfrm>
            <a:custGeom>
              <a:avLst/>
              <a:gdLst/>
              <a:ahLst/>
              <a:cxnLst/>
              <a:rect l="l" t="t" r="r" b="b"/>
              <a:pathLst>
                <a:path w="989964" h="3596640">
                  <a:moveTo>
                    <a:pt x="0" y="0"/>
                  </a:moveTo>
                  <a:lnTo>
                    <a:pt x="989812" y="0"/>
                  </a:lnTo>
                  <a:lnTo>
                    <a:pt x="989812" y="3596343"/>
                  </a:lnTo>
                  <a:lnTo>
                    <a:pt x="0" y="359634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72855" y="3482008"/>
              <a:ext cx="618490" cy="3011170"/>
            </a:xfrm>
            <a:custGeom>
              <a:avLst/>
              <a:gdLst/>
              <a:ahLst/>
              <a:cxnLst/>
              <a:rect l="l" t="t" r="r" b="b"/>
              <a:pathLst>
                <a:path w="618490" h="3011170">
                  <a:moveTo>
                    <a:pt x="0" y="0"/>
                  </a:moveTo>
                  <a:lnTo>
                    <a:pt x="618078" y="0"/>
                  </a:lnTo>
                  <a:lnTo>
                    <a:pt x="618078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70934" y="2455349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42495" y="2456478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89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59703" y="3435865"/>
              <a:ext cx="654685" cy="3011170"/>
            </a:xfrm>
            <a:custGeom>
              <a:avLst/>
              <a:gdLst/>
              <a:ahLst/>
              <a:cxnLst/>
              <a:rect l="l" t="t" r="r" b="b"/>
              <a:pathLst>
                <a:path w="654684" h="3011170">
                  <a:moveTo>
                    <a:pt x="0" y="0"/>
                  </a:moveTo>
                  <a:lnTo>
                    <a:pt x="654676" y="0"/>
                  </a:lnTo>
                  <a:lnTo>
                    <a:pt x="654676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708616" y="2453769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44309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362653" y="2456926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29694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174738" y="2451061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568867" y="3680156"/>
              <a:ext cx="514350" cy="2494915"/>
            </a:xfrm>
            <a:custGeom>
              <a:avLst/>
              <a:gdLst/>
              <a:ahLst/>
              <a:cxnLst/>
              <a:rect l="l" t="t" r="r" b="b"/>
              <a:pathLst>
                <a:path w="514350" h="2494915">
                  <a:moveTo>
                    <a:pt x="0" y="0"/>
                  </a:moveTo>
                  <a:lnTo>
                    <a:pt x="514349" y="0"/>
                  </a:lnTo>
                  <a:lnTo>
                    <a:pt x="514349" y="2494402"/>
                  </a:lnTo>
                  <a:lnTo>
                    <a:pt x="0" y="249440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0041469" y="2286001"/>
              <a:ext cx="1903095" cy="598170"/>
            </a:xfrm>
            <a:custGeom>
              <a:avLst/>
              <a:gdLst/>
              <a:ahLst/>
              <a:cxnLst/>
              <a:rect l="l" t="t" r="r" b="b"/>
              <a:pathLst>
                <a:path w="1903095" h="598169">
                  <a:moveTo>
                    <a:pt x="1902571" y="0"/>
                  </a:moveTo>
                  <a:lnTo>
                    <a:pt x="0" y="0"/>
                  </a:lnTo>
                  <a:lnTo>
                    <a:pt x="0" y="597654"/>
                  </a:lnTo>
                  <a:lnTo>
                    <a:pt x="1902571" y="597654"/>
                  </a:lnTo>
                  <a:lnTo>
                    <a:pt x="1902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Neocognitron:</a:t>
            </a:r>
            <a:r>
              <a:rPr spc="-180" dirty="0"/>
              <a:t> </a:t>
            </a:r>
            <a:r>
              <a:rPr dirty="0"/>
              <a:t>Key</a:t>
            </a:r>
            <a:r>
              <a:rPr spc="-175" dirty="0"/>
              <a:t> </a:t>
            </a:r>
            <a:r>
              <a:rPr spc="-10" dirty="0"/>
              <a:t>Ingredients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25065" y="6575822"/>
            <a:ext cx="1656714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Fukushima,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2212" y="2332228"/>
            <a:ext cx="2099310" cy="6934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262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Cascade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simple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complex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cells: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32700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671" y="3215757"/>
            <a:ext cx="10506428" cy="32235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71554" y="6441710"/>
            <a:ext cx="508444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  <a:hlinkClick r:id="rId3"/>
              </a:rPr>
              <a:t>http://cs231n.github.io/convolutional-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networks/#pool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spc="-20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5779"/>
            <a:ext cx="4477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Resilient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translations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8" y="3297597"/>
            <a:ext cx="5102860" cy="12630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e.g.,</a:t>
            </a:r>
            <a:endParaRPr sz="2800">
              <a:latin typeface="Calibri"/>
              <a:cs typeface="Calibri"/>
            </a:endParaRPr>
          </a:p>
          <a:p>
            <a:pPr marL="696595" lvl="1" indent="-22732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6595" algn="l"/>
              </a:tabLst>
            </a:pP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Input:</a:t>
            </a:r>
            <a:r>
              <a:rPr sz="24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all</a:t>
            </a:r>
            <a:r>
              <a:rPr sz="24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values</a:t>
            </a:r>
            <a:r>
              <a:rPr sz="24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change</a:t>
            </a:r>
            <a:r>
              <a:rPr sz="24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32FF"/>
                </a:solidFill>
                <a:latin typeface="Calibri"/>
                <a:cs typeface="Calibri"/>
              </a:rPr>
              <a:t>(shift</a:t>
            </a:r>
            <a:r>
              <a:rPr sz="24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432FF"/>
                </a:solidFill>
                <a:latin typeface="Calibri"/>
                <a:cs typeface="Calibri"/>
              </a:rPr>
              <a:t>right)</a:t>
            </a:r>
            <a:endParaRPr sz="2400">
              <a:latin typeface="Calibri"/>
              <a:cs typeface="Calibri"/>
            </a:endParaRPr>
          </a:p>
          <a:p>
            <a:pPr marL="696595" lvl="1" indent="-227329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659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Output: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only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half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values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change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11753" y="881062"/>
            <a:ext cx="5567680" cy="5181600"/>
            <a:chOff x="6411753" y="881062"/>
            <a:chExt cx="5567680" cy="5181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1753" y="881062"/>
              <a:ext cx="5486399" cy="5181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79605" y="2194375"/>
              <a:ext cx="4182745" cy="705485"/>
            </a:xfrm>
            <a:custGeom>
              <a:avLst/>
              <a:gdLst/>
              <a:ahLst/>
              <a:cxnLst/>
              <a:rect l="l" t="t" r="r" b="b"/>
              <a:pathLst>
                <a:path w="4182745" h="705485">
                  <a:moveTo>
                    <a:pt x="4182385" y="0"/>
                  </a:moveTo>
                  <a:lnTo>
                    <a:pt x="0" y="0"/>
                  </a:lnTo>
                  <a:lnTo>
                    <a:pt x="0" y="704892"/>
                  </a:lnTo>
                  <a:lnTo>
                    <a:pt x="4182385" y="704892"/>
                  </a:lnTo>
                  <a:lnTo>
                    <a:pt x="4182385" y="0"/>
                  </a:lnTo>
                  <a:close/>
                </a:path>
              </a:pathLst>
            </a:custGeom>
            <a:ln w="889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82614" y="5081987"/>
              <a:ext cx="3952240" cy="705485"/>
            </a:xfrm>
            <a:custGeom>
              <a:avLst/>
              <a:gdLst/>
              <a:ahLst/>
              <a:cxnLst/>
              <a:rect l="l" t="t" r="r" b="b"/>
              <a:pathLst>
                <a:path w="3952240" h="705485">
                  <a:moveTo>
                    <a:pt x="3951881" y="0"/>
                  </a:moveTo>
                  <a:lnTo>
                    <a:pt x="0" y="0"/>
                  </a:lnTo>
                  <a:lnTo>
                    <a:pt x="0" y="704892"/>
                  </a:lnTo>
                  <a:lnTo>
                    <a:pt x="3951881" y="704892"/>
                  </a:lnTo>
                  <a:lnTo>
                    <a:pt x="3951881" y="0"/>
                  </a:lnTo>
                  <a:close/>
                </a:path>
              </a:pathLst>
            </a:custGeom>
            <a:ln w="88900">
              <a:solidFill>
                <a:srgbClr val="043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0260" y="1094934"/>
              <a:ext cx="4182745" cy="705485"/>
            </a:xfrm>
            <a:custGeom>
              <a:avLst/>
              <a:gdLst/>
              <a:ahLst/>
              <a:cxnLst/>
              <a:rect l="l" t="t" r="r" b="b"/>
              <a:pathLst>
                <a:path w="4182745" h="705485">
                  <a:moveTo>
                    <a:pt x="4182385" y="0"/>
                  </a:moveTo>
                  <a:lnTo>
                    <a:pt x="0" y="0"/>
                  </a:lnTo>
                  <a:lnTo>
                    <a:pt x="0" y="704892"/>
                  </a:lnTo>
                  <a:lnTo>
                    <a:pt x="4182385" y="704892"/>
                  </a:lnTo>
                  <a:lnTo>
                    <a:pt x="4182385" y="0"/>
                  </a:lnTo>
                  <a:close/>
                </a:path>
              </a:pathLst>
            </a:custGeom>
            <a:ln w="889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7350" y="3982544"/>
              <a:ext cx="4182745" cy="705485"/>
            </a:xfrm>
            <a:custGeom>
              <a:avLst/>
              <a:gdLst/>
              <a:ahLst/>
              <a:cxnLst/>
              <a:rect l="l" t="t" r="r" b="b"/>
              <a:pathLst>
                <a:path w="4182745" h="705485">
                  <a:moveTo>
                    <a:pt x="4182385" y="0"/>
                  </a:moveTo>
                  <a:lnTo>
                    <a:pt x="0" y="0"/>
                  </a:lnTo>
                  <a:lnTo>
                    <a:pt x="0" y="704892"/>
                  </a:lnTo>
                  <a:lnTo>
                    <a:pt x="4182385" y="704892"/>
                  </a:lnTo>
                  <a:lnTo>
                    <a:pt x="4182385" y="0"/>
                  </a:lnTo>
                  <a:close/>
                </a:path>
              </a:pathLst>
            </a:custGeom>
            <a:ln w="889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21509" y="6429518"/>
            <a:ext cx="563562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www.deeplearningbook.org/contents/convnets.html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496" y="3788985"/>
            <a:ext cx="5972668" cy="2540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71554" y="6441710"/>
            <a:ext cx="508444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  <a:hlinkClick r:id="rId3"/>
              </a:rPr>
              <a:t>http://cs231n.github.io/convolutional-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networks/#pool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795779"/>
            <a:ext cx="1032700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  <a:p>
            <a:pPr marL="241300" marR="1010919" indent="-228600">
              <a:lnSpc>
                <a:spcPts val="312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40" dirty="0">
                <a:solidFill>
                  <a:srgbClr val="0432FF"/>
                </a:solidFill>
                <a:latin typeface="Calibri"/>
                <a:cs typeface="Calibri"/>
              </a:rPr>
              <a:t>Average-</a:t>
            </a:r>
            <a:r>
              <a:rPr sz="2800" b="1" dirty="0">
                <a:solidFill>
                  <a:srgbClr val="0432FF"/>
                </a:solidFill>
                <a:latin typeface="Calibri"/>
                <a:cs typeface="Calibri"/>
              </a:rPr>
              <a:t>pooling</a:t>
            </a:r>
            <a:r>
              <a:rPr sz="2800" i="1" dirty="0">
                <a:solidFill>
                  <a:srgbClr val="0432FF"/>
                </a:solidFill>
                <a:latin typeface="Calibri"/>
                <a:cs typeface="Calibri"/>
              </a:rPr>
              <a:t>:</a:t>
            </a:r>
            <a:r>
              <a:rPr sz="2800" i="1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partitions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input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into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set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non-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overlapping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rectangles</a:t>
            </a:r>
            <a:r>
              <a:rPr sz="28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and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outputs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average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value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for</a:t>
            </a:r>
            <a:r>
              <a:rPr sz="28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each</a:t>
            </a:r>
            <a:r>
              <a:rPr sz="28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207811" y="4685558"/>
          <a:ext cx="1097280" cy="99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640666" y="4600128"/>
            <a:ext cx="574040" cy="2514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ts val="1964"/>
              </a:lnSpc>
            </a:pPr>
            <a:r>
              <a:rPr sz="1800" spc="-25" dirty="0">
                <a:latin typeface="Calibri"/>
                <a:cs typeface="Calibri"/>
              </a:rPr>
              <a:t>Avg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496" y="3788985"/>
            <a:ext cx="5972668" cy="2540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5779"/>
            <a:ext cx="1032700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  <a:p>
            <a:pPr marL="241300" marR="1010919" indent="-228600">
              <a:lnSpc>
                <a:spcPts val="312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40" dirty="0">
                <a:solidFill>
                  <a:srgbClr val="0432FF"/>
                </a:solidFill>
                <a:latin typeface="Calibri"/>
                <a:cs typeface="Calibri"/>
              </a:rPr>
              <a:t>Average-</a:t>
            </a:r>
            <a:r>
              <a:rPr sz="2800" b="1" dirty="0">
                <a:solidFill>
                  <a:srgbClr val="0432FF"/>
                </a:solidFill>
                <a:latin typeface="Calibri"/>
                <a:cs typeface="Calibri"/>
              </a:rPr>
              <a:t>pooling</a:t>
            </a:r>
            <a:r>
              <a:rPr sz="2800" i="1" dirty="0">
                <a:solidFill>
                  <a:srgbClr val="0432FF"/>
                </a:solidFill>
                <a:latin typeface="Calibri"/>
                <a:cs typeface="Calibri"/>
              </a:rPr>
              <a:t>:</a:t>
            </a:r>
            <a:r>
              <a:rPr sz="2800" i="1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partitions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input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into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set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of</a:t>
            </a:r>
            <a:r>
              <a:rPr sz="2800" spc="-25" dirty="0">
                <a:solidFill>
                  <a:srgbClr val="0432FF"/>
                </a:solidFill>
                <a:latin typeface="Calibri"/>
                <a:cs typeface="Calibri"/>
              </a:rPr>
              <a:t> non-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overlapping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rectangles</a:t>
            </a:r>
            <a:r>
              <a:rPr sz="28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and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outputs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average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value</a:t>
            </a:r>
            <a:r>
              <a:rPr sz="2800" spc="-6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for</a:t>
            </a:r>
            <a:r>
              <a:rPr sz="2800" spc="-7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each</a:t>
            </a:r>
            <a:r>
              <a:rPr sz="28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44113" y="4677625"/>
            <a:ext cx="1543050" cy="1094740"/>
          </a:xfrm>
          <a:custGeom>
            <a:avLst/>
            <a:gdLst/>
            <a:ahLst/>
            <a:cxnLst/>
            <a:rect l="l" t="t" r="r" b="b"/>
            <a:pathLst>
              <a:path w="1543050" h="1094739">
                <a:moveTo>
                  <a:pt x="1543050" y="0"/>
                </a:moveTo>
                <a:lnTo>
                  <a:pt x="771525" y="0"/>
                </a:lnTo>
                <a:lnTo>
                  <a:pt x="0" y="0"/>
                </a:lnTo>
                <a:lnTo>
                  <a:pt x="0" y="547268"/>
                </a:lnTo>
                <a:lnTo>
                  <a:pt x="0" y="1094524"/>
                </a:lnTo>
                <a:lnTo>
                  <a:pt x="771525" y="1094524"/>
                </a:lnTo>
                <a:lnTo>
                  <a:pt x="1543050" y="1094524"/>
                </a:lnTo>
                <a:lnTo>
                  <a:pt x="1543050" y="547268"/>
                </a:lnTo>
                <a:lnTo>
                  <a:pt x="1543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37762" y="4671268"/>
          <a:ext cx="1543050" cy="109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3.25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5.25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871554" y="6441710"/>
            <a:ext cx="508444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0" dirty="0">
                <a:latin typeface="Calibri"/>
                <a:cs typeface="Calibri"/>
                <a:hlinkClick r:id="rId3"/>
              </a:rPr>
              <a:t>http://cs231n.github.io/convolutional-</a:t>
            </a:r>
            <a:r>
              <a:rPr sz="1800" spc="-10" dirty="0">
                <a:latin typeface="Calibri"/>
                <a:cs typeface="Calibri"/>
                <a:hlinkClick r:id="rId3"/>
              </a:rPr>
              <a:t>networks/#pool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0666" y="4600128"/>
            <a:ext cx="574040" cy="2514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9550">
              <a:lnSpc>
                <a:spcPts val="1964"/>
              </a:lnSpc>
            </a:pPr>
            <a:r>
              <a:rPr sz="1800" spc="-25" dirty="0">
                <a:latin typeface="Calibri"/>
                <a:cs typeface="Calibri"/>
              </a:rPr>
              <a:t>Avg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10" dirty="0"/>
              <a:t> </a:t>
            </a:r>
            <a:r>
              <a:rPr dirty="0"/>
              <a:t>Layer:</a:t>
            </a:r>
            <a:r>
              <a:rPr spc="-210" dirty="0"/>
              <a:t> </a:t>
            </a:r>
            <a:r>
              <a:rPr dirty="0"/>
              <a:t>Summarizes</a:t>
            </a:r>
            <a:r>
              <a:rPr spc="-210" dirty="0"/>
              <a:t> </a:t>
            </a:r>
            <a:r>
              <a:rPr spc="-10" dirty="0"/>
              <a:t>Neighborhood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32700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0" dirty="0">
                <a:latin typeface="Calibri"/>
                <a:cs typeface="Calibri"/>
              </a:rPr>
              <a:t>Max-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non-</a:t>
            </a:r>
            <a:r>
              <a:rPr sz="2800" dirty="0">
                <a:latin typeface="Calibri"/>
                <a:cs typeface="Calibri"/>
              </a:rPr>
              <a:t>overlapping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rectangles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maximum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  <a:p>
            <a:pPr marL="241300" marR="1010919" indent="-228600">
              <a:lnSpc>
                <a:spcPts val="312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40" dirty="0">
                <a:latin typeface="Calibri"/>
                <a:cs typeface="Calibri"/>
              </a:rPr>
              <a:t>Average-</a:t>
            </a:r>
            <a:r>
              <a:rPr sz="2800" b="1" dirty="0">
                <a:latin typeface="Calibri"/>
                <a:cs typeface="Calibri"/>
              </a:rPr>
              <a:t>pooling</a:t>
            </a:r>
            <a:r>
              <a:rPr sz="2800" i="1" dirty="0">
                <a:latin typeface="Calibri"/>
                <a:cs typeface="Calibri"/>
              </a:rPr>
              <a:t>:</a:t>
            </a:r>
            <a:r>
              <a:rPr sz="2800" i="1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input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25" dirty="0">
                <a:latin typeface="Calibri"/>
                <a:cs typeface="Calibri"/>
              </a:rPr>
              <a:t> non-</a:t>
            </a:r>
            <a:r>
              <a:rPr sz="2800" spc="-10" dirty="0">
                <a:latin typeface="Calibri"/>
                <a:cs typeface="Calibri"/>
              </a:rPr>
              <a:t>overlapping </a:t>
            </a:r>
            <a:r>
              <a:rPr sz="2800" dirty="0">
                <a:latin typeface="Calibri"/>
                <a:cs typeface="Calibri"/>
              </a:rPr>
              <a:t>rectangles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outputs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chunk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059597"/>
            <a:ext cx="6722745" cy="8820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many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pooling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options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listed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https://pytorch.org/docs/stable/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6095" y="4577441"/>
            <a:ext cx="55753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spc="-20" dirty="0">
                <a:latin typeface="Calibri"/>
                <a:cs typeface="Calibri"/>
              </a:rPr>
              <a:t>nn.h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7796" y="4550155"/>
            <a:ext cx="232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tml#pooling-layers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40666" y="4600128"/>
            <a:ext cx="574040" cy="251460"/>
          </a:xfrm>
          <a:custGeom>
            <a:avLst/>
            <a:gdLst/>
            <a:ahLst/>
            <a:cxnLst/>
            <a:rect l="l" t="t" r="r" b="b"/>
            <a:pathLst>
              <a:path w="574040" h="251460">
                <a:moveTo>
                  <a:pt x="573436" y="0"/>
                </a:moveTo>
                <a:lnTo>
                  <a:pt x="0" y="0"/>
                </a:lnTo>
                <a:lnTo>
                  <a:pt x="0" y="250842"/>
                </a:lnTo>
                <a:lnTo>
                  <a:pt x="573436" y="250842"/>
                </a:lnTo>
                <a:lnTo>
                  <a:pt x="573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130" dirty="0"/>
              <a:t> </a:t>
            </a:r>
            <a:r>
              <a:rPr dirty="0"/>
              <a:t>for</a:t>
            </a:r>
            <a:r>
              <a:rPr spc="-130" dirty="0"/>
              <a:t> </a:t>
            </a:r>
            <a:r>
              <a:rPr spc="-20" dirty="0"/>
              <a:t>Multi-</a:t>
            </a:r>
            <a:r>
              <a:rPr dirty="0"/>
              <a:t>Channel</a:t>
            </a:r>
            <a:r>
              <a:rPr spc="-125" dirty="0"/>
              <a:t> </a:t>
            </a:r>
            <a:r>
              <a:rPr spc="-10" dirty="0"/>
              <a:t>Input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76579" y="1804381"/>
            <a:ext cx="6539230" cy="4204970"/>
            <a:chOff x="2776579" y="1804381"/>
            <a:chExt cx="6539230" cy="4204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579" y="1804381"/>
              <a:ext cx="6377524" cy="41129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96433" y="5479700"/>
              <a:ext cx="1912620" cy="523240"/>
            </a:xfrm>
            <a:custGeom>
              <a:avLst/>
              <a:gdLst/>
              <a:ahLst/>
              <a:cxnLst/>
              <a:rect l="l" t="t" r="r" b="b"/>
              <a:pathLst>
                <a:path w="1912620" h="523239">
                  <a:moveTo>
                    <a:pt x="1912528" y="0"/>
                  </a:moveTo>
                  <a:lnTo>
                    <a:pt x="0" y="0"/>
                  </a:lnTo>
                  <a:lnTo>
                    <a:pt x="0" y="522721"/>
                  </a:lnTo>
                  <a:lnTo>
                    <a:pt x="1912528" y="522721"/>
                  </a:lnTo>
                  <a:lnTo>
                    <a:pt x="1912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6433" y="5479700"/>
              <a:ext cx="1912620" cy="523240"/>
            </a:xfrm>
            <a:custGeom>
              <a:avLst/>
              <a:gdLst/>
              <a:ahLst/>
              <a:cxnLst/>
              <a:rect l="l" t="t" r="r" b="b"/>
              <a:pathLst>
                <a:path w="1912620" h="523239">
                  <a:moveTo>
                    <a:pt x="0" y="0"/>
                  </a:moveTo>
                  <a:lnTo>
                    <a:pt x="1912528" y="0"/>
                  </a:lnTo>
                  <a:lnTo>
                    <a:pt x="1912528" y="522722"/>
                  </a:lnTo>
                  <a:lnTo>
                    <a:pt x="0" y="5227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44609" y="5769243"/>
            <a:ext cx="9975850" cy="105918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Pooling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is</a:t>
            </a:r>
            <a:r>
              <a:rPr sz="2800" spc="-4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applied</a:t>
            </a:r>
            <a:r>
              <a:rPr sz="28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to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each</a:t>
            </a:r>
            <a:r>
              <a:rPr sz="28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input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432FF"/>
                </a:solidFill>
                <a:latin typeface="Calibri"/>
                <a:cs typeface="Calibri"/>
              </a:rPr>
              <a:t>channel</a:t>
            </a:r>
            <a:r>
              <a:rPr sz="28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432FF"/>
                </a:solidFill>
                <a:latin typeface="Calibri"/>
                <a:cs typeface="Calibri"/>
              </a:rPr>
              <a:t>separately</a:t>
            </a:r>
            <a:endParaRPr sz="2800">
              <a:latin typeface="Calibri"/>
              <a:cs typeface="Calibri"/>
            </a:endParaRPr>
          </a:p>
          <a:p>
            <a:pPr marL="929640">
              <a:lnSpc>
                <a:spcPct val="100000"/>
              </a:lnSpc>
              <a:spcBef>
                <a:spcPts val="1025"/>
              </a:spcBef>
            </a:pPr>
            <a:r>
              <a:rPr sz="1800" spc="-20" dirty="0">
                <a:latin typeface="Calibri"/>
                <a:cs typeface="Calibri"/>
              </a:rPr>
              <a:t>https://indoml.com/2018/03/07/student-notes-convolutional-neural-networks-</a:t>
            </a:r>
            <a:r>
              <a:rPr sz="1800" spc="-10" dirty="0">
                <a:latin typeface="Calibri"/>
                <a:cs typeface="Calibri"/>
              </a:rPr>
              <a:t>cnn-introduction/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Pooling</a:t>
            </a:r>
            <a:r>
              <a:rPr spc="-200" dirty="0"/>
              <a:t> </a:t>
            </a:r>
            <a:r>
              <a:rPr dirty="0"/>
              <a:t>Layer:</a:t>
            </a:r>
            <a:r>
              <a:rPr spc="-204" dirty="0"/>
              <a:t> </a:t>
            </a:r>
            <a:r>
              <a:rPr spc="-10" dirty="0"/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810763"/>
            <a:ext cx="6971665" cy="2497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Builds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invariance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translations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Reduces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requirements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1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Reduces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computational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requirements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4101" y="1476434"/>
            <a:ext cx="8596630" cy="5381625"/>
            <a:chOff x="3384101" y="1476434"/>
            <a:chExt cx="8596630" cy="5381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101" y="1476434"/>
              <a:ext cx="8596179" cy="53815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79216" y="2453770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774851" y="3167711"/>
              <a:ext cx="989965" cy="3596640"/>
            </a:xfrm>
            <a:custGeom>
              <a:avLst/>
              <a:gdLst/>
              <a:ahLst/>
              <a:cxnLst/>
              <a:rect l="l" t="t" r="r" b="b"/>
              <a:pathLst>
                <a:path w="989964" h="3596640">
                  <a:moveTo>
                    <a:pt x="0" y="0"/>
                  </a:moveTo>
                  <a:lnTo>
                    <a:pt x="989812" y="0"/>
                  </a:lnTo>
                  <a:lnTo>
                    <a:pt x="989812" y="3596343"/>
                  </a:lnTo>
                  <a:lnTo>
                    <a:pt x="0" y="359634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72855" y="3482008"/>
              <a:ext cx="618490" cy="3011170"/>
            </a:xfrm>
            <a:custGeom>
              <a:avLst/>
              <a:gdLst/>
              <a:ahLst/>
              <a:cxnLst/>
              <a:rect l="l" t="t" r="r" b="b"/>
              <a:pathLst>
                <a:path w="618490" h="3011170">
                  <a:moveTo>
                    <a:pt x="0" y="0"/>
                  </a:moveTo>
                  <a:lnTo>
                    <a:pt x="618078" y="0"/>
                  </a:lnTo>
                  <a:lnTo>
                    <a:pt x="618078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70934" y="2455349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362653" y="2456926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29694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041469" y="2286001"/>
              <a:ext cx="1903095" cy="598170"/>
            </a:xfrm>
            <a:custGeom>
              <a:avLst/>
              <a:gdLst/>
              <a:ahLst/>
              <a:cxnLst/>
              <a:rect l="l" t="t" r="r" b="b"/>
              <a:pathLst>
                <a:path w="1903095" h="598169">
                  <a:moveTo>
                    <a:pt x="1902571" y="0"/>
                  </a:moveTo>
                  <a:lnTo>
                    <a:pt x="0" y="0"/>
                  </a:lnTo>
                  <a:lnTo>
                    <a:pt x="0" y="597654"/>
                  </a:lnTo>
                  <a:lnTo>
                    <a:pt x="1902571" y="597654"/>
                  </a:lnTo>
                  <a:lnTo>
                    <a:pt x="1902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36230" y="3724699"/>
              <a:ext cx="1815464" cy="1055370"/>
            </a:xfrm>
            <a:custGeom>
              <a:avLst/>
              <a:gdLst/>
              <a:ahLst/>
              <a:cxnLst/>
              <a:rect l="l" t="t" r="r" b="b"/>
              <a:pathLst>
                <a:path w="1815464" h="1055370">
                  <a:moveTo>
                    <a:pt x="5204" y="676128"/>
                  </a:moveTo>
                  <a:lnTo>
                    <a:pt x="7862" y="610396"/>
                  </a:lnTo>
                  <a:lnTo>
                    <a:pt x="56221" y="565796"/>
                  </a:lnTo>
                  <a:lnTo>
                    <a:pt x="1581134" y="5204"/>
                  </a:lnTo>
                  <a:lnTo>
                    <a:pt x="1614866" y="0"/>
                  </a:lnTo>
                  <a:lnTo>
                    <a:pt x="1646865" y="7862"/>
                  </a:lnTo>
                  <a:lnTo>
                    <a:pt x="1673582" y="27149"/>
                  </a:lnTo>
                  <a:lnTo>
                    <a:pt x="1691466" y="56221"/>
                  </a:lnTo>
                  <a:lnTo>
                    <a:pt x="1810092" y="378906"/>
                  </a:lnTo>
                  <a:lnTo>
                    <a:pt x="1815296" y="412639"/>
                  </a:lnTo>
                  <a:lnTo>
                    <a:pt x="1807434" y="444638"/>
                  </a:lnTo>
                  <a:lnTo>
                    <a:pt x="1788147" y="471354"/>
                  </a:lnTo>
                  <a:lnTo>
                    <a:pt x="1759076" y="489238"/>
                  </a:lnTo>
                  <a:lnTo>
                    <a:pt x="234162" y="1049830"/>
                  </a:lnTo>
                  <a:lnTo>
                    <a:pt x="200430" y="1055034"/>
                  </a:lnTo>
                  <a:lnTo>
                    <a:pt x="168430" y="1047172"/>
                  </a:lnTo>
                  <a:lnTo>
                    <a:pt x="141714" y="1027885"/>
                  </a:lnTo>
                  <a:lnTo>
                    <a:pt x="123830" y="998813"/>
                  </a:lnTo>
                  <a:lnTo>
                    <a:pt x="5204" y="676128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605782" y="4193561"/>
              <a:ext cx="1976755" cy="1978660"/>
            </a:xfrm>
            <a:custGeom>
              <a:avLst/>
              <a:gdLst/>
              <a:ahLst/>
              <a:cxnLst/>
              <a:rect l="l" t="t" r="r" b="b"/>
              <a:pathLst>
                <a:path w="1976754" h="1978660">
                  <a:moveTo>
                    <a:pt x="268542" y="25122"/>
                  </a:moveTo>
                  <a:lnTo>
                    <a:pt x="296992" y="6265"/>
                  </a:lnTo>
                  <a:lnTo>
                    <a:pt x="329342" y="0"/>
                  </a:lnTo>
                  <a:lnTo>
                    <a:pt x="361681" y="6321"/>
                  </a:lnTo>
                  <a:lnTo>
                    <a:pt x="390099" y="25228"/>
                  </a:lnTo>
                  <a:lnTo>
                    <a:pt x="1951188" y="1589040"/>
                  </a:lnTo>
                  <a:lnTo>
                    <a:pt x="1970044" y="1617491"/>
                  </a:lnTo>
                  <a:lnTo>
                    <a:pt x="1976310" y="1649840"/>
                  </a:lnTo>
                  <a:lnTo>
                    <a:pt x="1969988" y="1682179"/>
                  </a:lnTo>
                  <a:lnTo>
                    <a:pt x="1951082" y="1710597"/>
                  </a:lnTo>
                  <a:lnTo>
                    <a:pt x="1707767" y="1953487"/>
                  </a:lnTo>
                  <a:lnTo>
                    <a:pt x="1679317" y="1972344"/>
                  </a:lnTo>
                  <a:lnTo>
                    <a:pt x="1646967" y="1978609"/>
                  </a:lnTo>
                  <a:lnTo>
                    <a:pt x="1614628" y="1972288"/>
                  </a:lnTo>
                  <a:lnTo>
                    <a:pt x="1586211" y="1953382"/>
                  </a:lnTo>
                  <a:lnTo>
                    <a:pt x="25122" y="389569"/>
                  </a:lnTo>
                  <a:lnTo>
                    <a:pt x="6265" y="361118"/>
                  </a:lnTo>
                  <a:lnTo>
                    <a:pt x="0" y="328769"/>
                  </a:lnTo>
                  <a:lnTo>
                    <a:pt x="6322" y="296430"/>
                  </a:lnTo>
                  <a:lnTo>
                    <a:pt x="25228" y="268012"/>
                  </a:lnTo>
                  <a:lnTo>
                    <a:pt x="268542" y="25122"/>
                  </a:lnTo>
                  <a:close/>
                </a:path>
              </a:pathLst>
            </a:custGeom>
            <a:ln w="634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Neocognitron:</a:t>
            </a:r>
            <a:r>
              <a:rPr spc="-180" dirty="0"/>
              <a:t> </a:t>
            </a:r>
            <a:r>
              <a:rPr dirty="0"/>
              <a:t>Key</a:t>
            </a:r>
            <a:r>
              <a:rPr spc="-175" dirty="0"/>
              <a:t> </a:t>
            </a:r>
            <a:r>
              <a:rPr spc="-10" dirty="0"/>
              <a:t>Ingredients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1333" y="1987803"/>
            <a:ext cx="2203450" cy="1022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lvl="0" indent="0" algn="just" defTabSz="914400" eaLnBrk="1" fontAlgn="auto" latinLnBrk="0" hangingPunct="1">
              <a:lnSpc>
                <a:spcPct val="986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Simple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cells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extract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local</a:t>
            </a:r>
            <a:r>
              <a:rPr kumimoji="0" sz="22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features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using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sliding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filter: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5290" y="3489839"/>
            <a:ext cx="3102610" cy="2148840"/>
            <a:chOff x="235290" y="3489839"/>
            <a:chExt cx="3102610" cy="21488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566" y="3620904"/>
              <a:ext cx="2854144" cy="19414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7040" y="3521589"/>
              <a:ext cx="3039110" cy="2085339"/>
            </a:xfrm>
            <a:custGeom>
              <a:avLst/>
              <a:gdLst/>
              <a:ahLst/>
              <a:cxnLst/>
              <a:rect l="l" t="t" r="r" b="b"/>
              <a:pathLst>
                <a:path w="3039110" h="2085339">
                  <a:moveTo>
                    <a:pt x="0" y="347534"/>
                  </a:moveTo>
                  <a:lnTo>
                    <a:pt x="3172" y="300376"/>
                  </a:lnTo>
                  <a:lnTo>
                    <a:pt x="12414" y="255146"/>
                  </a:lnTo>
                  <a:lnTo>
                    <a:pt x="27310" y="212258"/>
                  </a:lnTo>
                  <a:lnTo>
                    <a:pt x="47448" y="172127"/>
                  </a:lnTo>
                  <a:lnTo>
                    <a:pt x="72413" y="135166"/>
                  </a:lnTo>
                  <a:lnTo>
                    <a:pt x="101790" y="101790"/>
                  </a:lnTo>
                  <a:lnTo>
                    <a:pt x="135166" y="72413"/>
                  </a:lnTo>
                  <a:lnTo>
                    <a:pt x="172127" y="47448"/>
                  </a:lnTo>
                  <a:lnTo>
                    <a:pt x="212258" y="27310"/>
                  </a:lnTo>
                  <a:lnTo>
                    <a:pt x="255145" y="12414"/>
                  </a:lnTo>
                  <a:lnTo>
                    <a:pt x="300375" y="3172"/>
                  </a:lnTo>
                  <a:lnTo>
                    <a:pt x="347534" y="0"/>
                  </a:lnTo>
                  <a:lnTo>
                    <a:pt x="2690974" y="0"/>
                  </a:lnTo>
                  <a:lnTo>
                    <a:pt x="2738132" y="3172"/>
                  </a:lnTo>
                  <a:lnTo>
                    <a:pt x="2783362" y="12414"/>
                  </a:lnTo>
                  <a:lnTo>
                    <a:pt x="2826250" y="27310"/>
                  </a:lnTo>
                  <a:lnTo>
                    <a:pt x="2866381" y="47448"/>
                  </a:lnTo>
                  <a:lnTo>
                    <a:pt x="2903341" y="72413"/>
                  </a:lnTo>
                  <a:lnTo>
                    <a:pt x="2936717" y="101790"/>
                  </a:lnTo>
                  <a:lnTo>
                    <a:pt x="2966095" y="135166"/>
                  </a:lnTo>
                  <a:lnTo>
                    <a:pt x="2991059" y="172127"/>
                  </a:lnTo>
                  <a:lnTo>
                    <a:pt x="3011197" y="212258"/>
                  </a:lnTo>
                  <a:lnTo>
                    <a:pt x="3026093" y="255146"/>
                  </a:lnTo>
                  <a:lnTo>
                    <a:pt x="3035335" y="300376"/>
                  </a:lnTo>
                  <a:lnTo>
                    <a:pt x="3038508" y="347534"/>
                  </a:lnTo>
                  <a:lnTo>
                    <a:pt x="3038508" y="1737626"/>
                  </a:lnTo>
                  <a:lnTo>
                    <a:pt x="3035335" y="1784784"/>
                  </a:lnTo>
                  <a:lnTo>
                    <a:pt x="3026093" y="1830014"/>
                  </a:lnTo>
                  <a:lnTo>
                    <a:pt x="3011197" y="1872902"/>
                  </a:lnTo>
                  <a:lnTo>
                    <a:pt x="2991059" y="1913033"/>
                  </a:lnTo>
                  <a:lnTo>
                    <a:pt x="2966095" y="1949994"/>
                  </a:lnTo>
                  <a:lnTo>
                    <a:pt x="2936717" y="1983370"/>
                  </a:lnTo>
                  <a:lnTo>
                    <a:pt x="2903341" y="2012747"/>
                  </a:lnTo>
                  <a:lnTo>
                    <a:pt x="2866381" y="2037712"/>
                  </a:lnTo>
                  <a:lnTo>
                    <a:pt x="2826250" y="2057849"/>
                  </a:lnTo>
                  <a:lnTo>
                    <a:pt x="2783362" y="2072746"/>
                  </a:lnTo>
                  <a:lnTo>
                    <a:pt x="2738132" y="2081988"/>
                  </a:lnTo>
                  <a:lnTo>
                    <a:pt x="2690974" y="2085161"/>
                  </a:lnTo>
                  <a:lnTo>
                    <a:pt x="347534" y="2085161"/>
                  </a:lnTo>
                  <a:lnTo>
                    <a:pt x="300375" y="2081988"/>
                  </a:lnTo>
                  <a:lnTo>
                    <a:pt x="255145" y="2072746"/>
                  </a:lnTo>
                  <a:lnTo>
                    <a:pt x="212258" y="2057849"/>
                  </a:lnTo>
                  <a:lnTo>
                    <a:pt x="172127" y="2037712"/>
                  </a:lnTo>
                  <a:lnTo>
                    <a:pt x="135166" y="2012747"/>
                  </a:lnTo>
                  <a:lnTo>
                    <a:pt x="101790" y="1983370"/>
                  </a:lnTo>
                  <a:lnTo>
                    <a:pt x="72413" y="1949994"/>
                  </a:lnTo>
                  <a:lnTo>
                    <a:pt x="47448" y="1913033"/>
                  </a:lnTo>
                  <a:lnTo>
                    <a:pt x="27310" y="1872902"/>
                  </a:lnTo>
                  <a:lnTo>
                    <a:pt x="12414" y="1830014"/>
                  </a:lnTo>
                  <a:lnTo>
                    <a:pt x="3172" y="1784784"/>
                  </a:lnTo>
                  <a:lnTo>
                    <a:pt x="0" y="1737626"/>
                  </a:lnTo>
                  <a:lnTo>
                    <a:pt x="0" y="347534"/>
                  </a:lnTo>
                  <a:close/>
                </a:path>
              </a:pathLst>
            </a:custGeom>
            <a:ln w="635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525065" y="6575822"/>
            <a:ext cx="1656714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Fukushima,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4101" y="1476434"/>
            <a:ext cx="8596630" cy="5381625"/>
            <a:chOff x="3384101" y="1476434"/>
            <a:chExt cx="8596630" cy="5381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101" y="1476434"/>
              <a:ext cx="8596179" cy="53815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42495" y="2456478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89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59703" y="3435865"/>
              <a:ext cx="654685" cy="3011170"/>
            </a:xfrm>
            <a:custGeom>
              <a:avLst/>
              <a:gdLst/>
              <a:ahLst/>
              <a:cxnLst/>
              <a:rect l="l" t="t" r="r" b="b"/>
              <a:pathLst>
                <a:path w="654684" h="3011170">
                  <a:moveTo>
                    <a:pt x="0" y="0"/>
                  </a:moveTo>
                  <a:lnTo>
                    <a:pt x="654676" y="0"/>
                  </a:lnTo>
                  <a:lnTo>
                    <a:pt x="654676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08616" y="2453769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444309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174738" y="2451061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568867" y="3680156"/>
              <a:ext cx="514350" cy="2494915"/>
            </a:xfrm>
            <a:custGeom>
              <a:avLst/>
              <a:gdLst/>
              <a:ahLst/>
              <a:cxnLst/>
              <a:rect l="l" t="t" r="r" b="b"/>
              <a:pathLst>
                <a:path w="514350" h="2494915">
                  <a:moveTo>
                    <a:pt x="0" y="0"/>
                  </a:moveTo>
                  <a:lnTo>
                    <a:pt x="514349" y="0"/>
                  </a:lnTo>
                  <a:lnTo>
                    <a:pt x="514349" y="2494402"/>
                  </a:lnTo>
                  <a:lnTo>
                    <a:pt x="0" y="249440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041469" y="2286001"/>
              <a:ext cx="1903095" cy="598170"/>
            </a:xfrm>
            <a:custGeom>
              <a:avLst/>
              <a:gdLst/>
              <a:ahLst/>
              <a:cxnLst/>
              <a:rect l="l" t="t" r="r" b="b"/>
              <a:pathLst>
                <a:path w="1903095" h="598169">
                  <a:moveTo>
                    <a:pt x="1902571" y="0"/>
                  </a:moveTo>
                  <a:lnTo>
                    <a:pt x="0" y="0"/>
                  </a:lnTo>
                  <a:lnTo>
                    <a:pt x="0" y="597654"/>
                  </a:lnTo>
                  <a:lnTo>
                    <a:pt x="1902571" y="597654"/>
                  </a:lnTo>
                  <a:lnTo>
                    <a:pt x="1902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Neocognitron:</a:t>
            </a:r>
            <a:r>
              <a:rPr spc="-180" dirty="0"/>
              <a:t> </a:t>
            </a:r>
            <a:r>
              <a:rPr dirty="0"/>
              <a:t>Key</a:t>
            </a:r>
            <a:r>
              <a:rPr spc="-175" dirty="0"/>
              <a:t> </a:t>
            </a:r>
            <a:r>
              <a:rPr spc="-10" dirty="0"/>
              <a:t>Ingredients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525065" y="6575822"/>
            <a:ext cx="1656714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Fukushima,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333" y="1807971"/>
            <a:ext cx="2393950" cy="136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997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Complex</a:t>
            </a:r>
            <a:r>
              <a:rPr kumimoji="0" sz="2200" b="0" i="0" u="none" strike="noStrike" kern="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cells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fire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when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any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part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local</a:t>
            </a:r>
            <a:r>
              <a:rPr kumimoji="0" sz="22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region</a:t>
            </a:r>
            <a:r>
              <a:rPr kumimoji="0" sz="22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is</a:t>
            </a:r>
            <a:r>
              <a:rPr kumimoji="0" sz="22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desired</a:t>
            </a:r>
            <a:r>
              <a:rPr kumimoji="0" sz="22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pattern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4101" y="1476434"/>
            <a:ext cx="8596630" cy="5381625"/>
            <a:chOff x="3384101" y="1476434"/>
            <a:chExt cx="8596630" cy="5381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4101" y="1476434"/>
              <a:ext cx="8596179" cy="53815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79216" y="2453770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774851" y="3167711"/>
              <a:ext cx="989965" cy="3596640"/>
            </a:xfrm>
            <a:custGeom>
              <a:avLst/>
              <a:gdLst/>
              <a:ahLst/>
              <a:cxnLst/>
              <a:rect l="l" t="t" r="r" b="b"/>
              <a:pathLst>
                <a:path w="989964" h="3596640">
                  <a:moveTo>
                    <a:pt x="0" y="0"/>
                  </a:moveTo>
                  <a:lnTo>
                    <a:pt x="989812" y="0"/>
                  </a:lnTo>
                  <a:lnTo>
                    <a:pt x="989812" y="3596343"/>
                  </a:lnTo>
                  <a:lnTo>
                    <a:pt x="0" y="359634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72855" y="3482008"/>
              <a:ext cx="618490" cy="3011170"/>
            </a:xfrm>
            <a:custGeom>
              <a:avLst/>
              <a:gdLst/>
              <a:ahLst/>
              <a:cxnLst/>
              <a:rect l="l" t="t" r="r" b="b"/>
              <a:pathLst>
                <a:path w="618490" h="3011170">
                  <a:moveTo>
                    <a:pt x="0" y="0"/>
                  </a:moveTo>
                  <a:lnTo>
                    <a:pt x="618078" y="0"/>
                  </a:lnTo>
                  <a:lnTo>
                    <a:pt x="618078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70934" y="2455349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42495" y="2456478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89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59703" y="3435865"/>
              <a:ext cx="654685" cy="3011170"/>
            </a:xfrm>
            <a:custGeom>
              <a:avLst/>
              <a:gdLst/>
              <a:ahLst/>
              <a:cxnLst/>
              <a:rect l="l" t="t" r="r" b="b"/>
              <a:pathLst>
                <a:path w="654684" h="3011170">
                  <a:moveTo>
                    <a:pt x="0" y="0"/>
                  </a:moveTo>
                  <a:lnTo>
                    <a:pt x="654676" y="0"/>
                  </a:lnTo>
                  <a:lnTo>
                    <a:pt x="654676" y="3010867"/>
                  </a:lnTo>
                  <a:lnTo>
                    <a:pt x="0" y="301086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708616" y="2453769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44309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362653" y="2456926"/>
              <a:ext cx="662305" cy="483870"/>
            </a:xfrm>
            <a:custGeom>
              <a:avLst/>
              <a:gdLst/>
              <a:ahLst/>
              <a:cxnLst/>
              <a:rect l="l" t="t" r="r" b="b"/>
              <a:pathLst>
                <a:path w="662304" h="483869">
                  <a:moveTo>
                    <a:pt x="0" y="0"/>
                  </a:moveTo>
                  <a:lnTo>
                    <a:pt x="662299" y="0"/>
                  </a:lnTo>
                  <a:lnTo>
                    <a:pt x="662299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29694" y="3607118"/>
              <a:ext cx="407034" cy="2652395"/>
            </a:xfrm>
            <a:custGeom>
              <a:avLst/>
              <a:gdLst/>
              <a:ahLst/>
              <a:cxnLst/>
              <a:rect l="l" t="t" r="r" b="b"/>
              <a:pathLst>
                <a:path w="407034" h="2652395">
                  <a:moveTo>
                    <a:pt x="0" y="0"/>
                  </a:moveTo>
                  <a:lnTo>
                    <a:pt x="406452" y="0"/>
                  </a:lnTo>
                  <a:lnTo>
                    <a:pt x="406452" y="2652279"/>
                  </a:lnTo>
                  <a:lnTo>
                    <a:pt x="0" y="265227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174738" y="2451061"/>
              <a:ext cx="478790" cy="483870"/>
            </a:xfrm>
            <a:custGeom>
              <a:avLst/>
              <a:gdLst/>
              <a:ahLst/>
              <a:cxnLst/>
              <a:rect l="l" t="t" r="r" b="b"/>
              <a:pathLst>
                <a:path w="478790" h="483869">
                  <a:moveTo>
                    <a:pt x="0" y="0"/>
                  </a:moveTo>
                  <a:lnTo>
                    <a:pt x="478653" y="0"/>
                  </a:lnTo>
                  <a:lnTo>
                    <a:pt x="478653" y="483393"/>
                  </a:lnTo>
                  <a:lnTo>
                    <a:pt x="0" y="48339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568867" y="3680156"/>
              <a:ext cx="514350" cy="2494915"/>
            </a:xfrm>
            <a:custGeom>
              <a:avLst/>
              <a:gdLst/>
              <a:ahLst/>
              <a:cxnLst/>
              <a:rect l="l" t="t" r="r" b="b"/>
              <a:pathLst>
                <a:path w="514350" h="2494915">
                  <a:moveTo>
                    <a:pt x="0" y="0"/>
                  </a:moveTo>
                  <a:lnTo>
                    <a:pt x="514349" y="0"/>
                  </a:lnTo>
                  <a:lnTo>
                    <a:pt x="514349" y="2494402"/>
                  </a:lnTo>
                  <a:lnTo>
                    <a:pt x="0" y="249440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0041469" y="2286001"/>
              <a:ext cx="1903095" cy="598170"/>
            </a:xfrm>
            <a:custGeom>
              <a:avLst/>
              <a:gdLst/>
              <a:ahLst/>
              <a:cxnLst/>
              <a:rect l="l" t="t" r="r" b="b"/>
              <a:pathLst>
                <a:path w="1903095" h="598169">
                  <a:moveTo>
                    <a:pt x="1902571" y="0"/>
                  </a:moveTo>
                  <a:lnTo>
                    <a:pt x="0" y="0"/>
                  </a:lnTo>
                  <a:lnTo>
                    <a:pt x="0" y="597654"/>
                  </a:lnTo>
                  <a:lnTo>
                    <a:pt x="1902571" y="597654"/>
                  </a:lnTo>
                  <a:lnTo>
                    <a:pt x="19025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Neocognitron:</a:t>
            </a:r>
            <a:r>
              <a:rPr spc="-180" dirty="0"/>
              <a:t> </a:t>
            </a:r>
            <a:r>
              <a:rPr dirty="0"/>
              <a:t>Key</a:t>
            </a:r>
            <a:r>
              <a:rPr spc="-175" dirty="0"/>
              <a:t> </a:t>
            </a:r>
            <a:r>
              <a:rPr spc="-10" dirty="0"/>
              <a:t>Ingredients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427720" y="2270892"/>
            <a:ext cx="2752725" cy="843280"/>
            <a:chOff x="427720" y="2270892"/>
            <a:chExt cx="2752725" cy="84328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243" y="2332730"/>
              <a:ext cx="2496416" cy="7529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46770" y="2289942"/>
              <a:ext cx="2714625" cy="360680"/>
            </a:xfrm>
            <a:custGeom>
              <a:avLst/>
              <a:gdLst/>
              <a:ahLst/>
              <a:cxnLst/>
              <a:rect l="l" t="t" r="r" b="b"/>
              <a:pathLst>
                <a:path w="2714625" h="360680">
                  <a:moveTo>
                    <a:pt x="0" y="0"/>
                  </a:moveTo>
                  <a:lnTo>
                    <a:pt x="2714337" y="0"/>
                  </a:lnTo>
                  <a:lnTo>
                    <a:pt x="2714337" y="360530"/>
                  </a:lnTo>
                  <a:lnTo>
                    <a:pt x="0" y="36053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46771" y="2734332"/>
              <a:ext cx="2714625" cy="360680"/>
            </a:xfrm>
            <a:custGeom>
              <a:avLst/>
              <a:gdLst/>
              <a:ahLst/>
              <a:cxnLst/>
              <a:rect l="l" t="t" r="r" b="b"/>
              <a:pathLst>
                <a:path w="2714625" h="360680">
                  <a:moveTo>
                    <a:pt x="0" y="0"/>
                  </a:moveTo>
                  <a:lnTo>
                    <a:pt x="2714338" y="0"/>
                  </a:lnTo>
                  <a:lnTo>
                    <a:pt x="2714338" y="360529"/>
                  </a:lnTo>
                  <a:lnTo>
                    <a:pt x="0" y="36052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4652" y="1820164"/>
            <a:ext cx="25869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1.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Convolutional</a:t>
            </a:r>
            <a:r>
              <a:rPr kumimoji="0" sz="2200" b="0" i="0" u="none" strike="noStrike" kern="0" cap="none" spc="-2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cs typeface="Calibri"/>
              </a:rPr>
              <a:t>layers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525065" y="6575822"/>
            <a:ext cx="1656714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Fukushima,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1980.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139" y="3152140"/>
            <a:ext cx="1913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2.</a:t>
            </a:r>
            <a:r>
              <a:rPr kumimoji="0" sz="2200" b="0" i="0" u="none" strike="noStrike" kern="0" cap="none" spc="-5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Pooling</a:t>
            </a:r>
            <a:r>
              <a:rPr kumimoji="0" sz="2200" b="0" i="0" u="none" strike="noStrike" kern="0" cap="none" spc="-5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200" b="0" i="0" u="none" strike="noStrike" kern="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Layers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5509" y="5418835"/>
            <a:ext cx="363855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8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Note:</a:t>
            </a:r>
            <a:r>
              <a:rPr kumimoji="0" sz="2400" b="0" i="0" u="none" strike="noStrike" kern="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modern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networks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similarly</a:t>
            </a:r>
            <a:r>
              <a:rPr kumimoji="0" sz="2400" b="0" i="0" u="none" strike="noStrike" kern="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alternate</a:t>
            </a:r>
            <a:r>
              <a:rPr kumimoji="0" sz="2400" b="0" i="0" u="none" strike="noStrike" kern="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between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these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two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types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of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layers!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59872" y="1211264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</a:t>
            </a:r>
          </a:p>
          <a:p>
            <a:pPr algn="just"/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Deep Learning </a:t>
            </a:r>
            <a:r>
              <a:rPr lang="en-US" sz="4000" dirty="0"/>
              <a:t>(DL) </a:t>
            </a:r>
            <a:r>
              <a:rPr lang="en-US" dirty="0"/>
              <a:t>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29091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2997103" y="6390030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92829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>
            <a:extLst>
              <a:ext uri="{FF2B5EF4-FFF2-40B4-BE49-F238E27FC236}">
                <a16:creationId xmlns:a16="http://schemas.microsoft.com/office/drawing/2014/main" id="{DC7F4251-21F7-4AA9-B9A1-DA3566EEFC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396876"/>
            <a:ext cx="8682038" cy="5699125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800" dirty="0"/>
              <a:t>So, 1. </a:t>
            </a:r>
            <a:r>
              <a:rPr lang="en-GB" altLang="en-US" sz="2800" b="1" dirty="0"/>
              <a:t>what exactly is deep learning</a:t>
            </a:r>
            <a:r>
              <a:rPr lang="en-GB" altLang="en-US" sz="2800" dirty="0"/>
              <a:t> ? </a:t>
            </a:r>
          </a:p>
          <a:p>
            <a:pPr marL="0" indent="0">
              <a:buNone/>
            </a:pPr>
            <a:endParaRPr lang="en-GB" altLang="en-US" sz="2800" dirty="0"/>
          </a:p>
          <a:p>
            <a:pPr marL="0" indent="0">
              <a:buNone/>
            </a:pPr>
            <a:r>
              <a:rPr lang="en-GB" altLang="en-US" sz="2800" dirty="0"/>
              <a:t>And, 2. </a:t>
            </a:r>
            <a:r>
              <a:rPr lang="en-GB" altLang="en-US" sz="2800" b="1" dirty="0"/>
              <a:t>why is it generally better </a:t>
            </a:r>
            <a:r>
              <a:rPr lang="en-GB" altLang="en-US" sz="2800" dirty="0"/>
              <a:t>than other methods on image, speech and certain other types of data? </a:t>
            </a:r>
          </a:p>
          <a:p>
            <a:pPr marL="0" indent="0">
              <a:buNone/>
            </a:pPr>
            <a:endParaRPr lang="en-GB" altLang="en-US" sz="2800" dirty="0"/>
          </a:p>
          <a:p>
            <a:pPr marL="0" indent="0">
              <a:buNone/>
            </a:pPr>
            <a:r>
              <a:rPr lang="en-GB" altLang="en-US" sz="2800" b="1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45764-97D1-4AF2-A988-CDAC745F5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561" y="396876"/>
            <a:ext cx="8682038" cy="5699125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en-GB" sz="2800" dirty="0"/>
              <a:t>So, 1. </a:t>
            </a:r>
            <a:r>
              <a:rPr lang="en-GB" sz="2800" b="1" dirty="0"/>
              <a:t>what exactly is deep learning</a:t>
            </a:r>
            <a:r>
              <a:rPr lang="en-GB" sz="2800" dirty="0"/>
              <a:t> ? </a:t>
            </a:r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r>
              <a:rPr lang="en-GB" sz="2800" dirty="0"/>
              <a:t>And, 2. </a:t>
            </a:r>
            <a:r>
              <a:rPr lang="en-GB" sz="2800" b="1" dirty="0"/>
              <a:t>why is it generally better </a:t>
            </a:r>
            <a:r>
              <a:rPr lang="en-GB" sz="2800" dirty="0"/>
              <a:t>than other methods on image, speech and certain other types of data? </a:t>
            </a:r>
          </a:p>
          <a:p>
            <a:pPr marL="0" indent="0">
              <a:buNone/>
              <a:defRPr/>
            </a:pPr>
            <a:endParaRPr lang="en-GB" sz="2800" dirty="0"/>
          </a:p>
          <a:p>
            <a:pPr marL="0" indent="0">
              <a:buNone/>
              <a:defRPr/>
            </a:pPr>
            <a:r>
              <a:rPr lang="en-GB" sz="2800" b="1" dirty="0">
                <a:solidFill>
                  <a:srgbClr val="FF0000"/>
                </a:solidFill>
              </a:rPr>
              <a:t>The short answers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  1.   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‘Deep Learning’ </a:t>
            </a:r>
            <a:r>
              <a:rPr lang="en-GB" b="1" dirty="0">
                <a:solidFill>
                  <a:srgbClr val="FF0000"/>
                </a:solidFill>
              </a:rPr>
              <a:t>means </a:t>
            </a:r>
            <a:r>
              <a:rPr lang="en-GB" dirty="0">
                <a:solidFill>
                  <a:srgbClr val="FF0000"/>
                </a:solidFill>
              </a:rPr>
              <a:t>using a 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neural network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        </a:t>
            </a:r>
            <a:r>
              <a:rPr lang="en-GB" dirty="0">
                <a:solidFill>
                  <a:srgbClr val="FF0000"/>
                </a:solidFill>
              </a:rPr>
              <a:t>with </a:t>
            </a:r>
            <a:r>
              <a:rPr lang="en-GB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several layers of nodes</a:t>
            </a:r>
            <a:r>
              <a:rPr lang="en-GB" b="1" u="sng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between input and output</a:t>
            </a:r>
            <a:r>
              <a:rPr lang="en-GB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  2.   the series of layers between input &amp; output do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identification and processing in a series of stages</a:t>
            </a:r>
            <a:r>
              <a:rPr lang="en-GB" b="1" dirty="0">
                <a:solidFill>
                  <a:srgbClr val="FF0000"/>
                </a:solidFill>
              </a:rPr>
              <a:t>, </a:t>
            </a:r>
          </a:p>
          <a:p>
            <a:pPr marL="0" indent="0">
              <a:buNone/>
              <a:defRPr/>
            </a:pPr>
            <a:r>
              <a:rPr lang="en-GB" b="1" dirty="0">
                <a:solidFill>
                  <a:srgbClr val="FF0000"/>
                </a:solidFill>
              </a:rPr>
              <a:t>  just as our brains seem to.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1B4A37-613F-4F50-BD01-DEF00B829056}"/>
              </a:ext>
            </a:extLst>
          </p:cNvPr>
          <p:cNvSpPr/>
          <p:nvPr/>
        </p:nvSpPr>
        <p:spPr>
          <a:xfrm>
            <a:off x="1829660" y="2412893"/>
            <a:ext cx="8301038" cy="3544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280" y="182564"/>
            <a:ext cx="8041440" cy="85883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216175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Machine Learning basics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Introduction to Deep Learning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what is Deep Learning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why is it useful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Main components/hyper-parameters: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activation functions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optimizers, cost functions and training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regularization methods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tuning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classification vs. regression tasks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DNN basic architectures: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convolutional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recurrent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attention mechanism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Application example: Relation Extraction</a:t>
            </a:r>
          </a:p>
        </p:txBody>
      </p:sp>
      <p:sp>
        <p:nvSpPr>
          <p:cNvPr id="3" name="Ορθογώνιο 2"/>
          <p:cNvSpPr/>
          <p:nvPr/>
        </p:nvSpPr>
        <p:spPr>
          <a:xfrm>
            <a:off x="2317750" y="6068784"/>
            <a:ext cx="755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material from </a:t>
            </a:r>
            <a:r>
              <a:rPr lang="en-US" dirty="0">
                <a:hlinkClick r:id="rId3"/>
              </a:rPr>
              <a:t>CS224 NLP with DL course at Stanford</a:t>
            </a:r>
            <a:endParaRPr lang="el-GR" dirty="0"/>
          </a:p>
        </p:txBody>
      </p:sp>
      <p:grpSp>
        <p:nvGrpSpPr>
          <p:cNvPr id="9" name="Ομάδα 8"/>
          <p:cNvGrpSpPr/>
          <p:nvPr/>
        </p:nvGrpSpPr>
        <p:grpSpPr>
          <a:xfrm>
            <a:off x="7228251" y="2833685"/>
            <a:ext cx="3265638" cy="2646878"/>
            <a:chOff x="5554126" y="3570664"/>
            <a:chExt cx="3265638" cy="2646878"/>
          </a:xfrm>
        </p:grpSpPr>
        <p:sp>
          <p:nvSpPr>
            <p:cNvPr id="10" name="TextBox 9"/>
            <p:cNvSpPr txBox="1"/>
            <p:nvPr/>
          </p:nvSpPr>
          <p:spPr>
            <a:xfrm>
              <a:off x="5554126" y="4300568"/>
              <a:ext cx="326563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Backpropagation</a:t>
              </a:r>
              <a:endParaRPr lang="el-GR" dirty="0"/>
            </a:p>
            <a:p>
              <a:pPr algn="ctr"/>
              <a:r>
                <a:rPr lang="en-US" dirty="0"/>
                <a:t>GANs &amp; Adversarial training</a:t>
              </a:r>
            </a:p>
            <a:p>
              <a:pPr algn="ctr"/>
              <a:r>
                <a:rPr lang="en-US" dirty="0"/>
                <a:t>Bayesian Deep Learning</a:t>
              </a:r>
            </a:p>
            <a:p>
              <a:pPr algn="ctr"/>
              <a:r>
                <a:rPr lang="en-US" dirty="0"/>
                <a:t>Generative models</a:t>
              </a:r>
            </a:p>
            <a:p>
              <a:pPr algn="ctr"/>
              <a:r>
                <a:rPr lang="en-US" dirty="0"/>
                <a:t>Unsupervised / </a:t>
              </a:r>
              <a:r>
                <a:rPr lang="en-US" dirty="0" err="1"/>
                <a:t>Pretraining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3760" y="3570664"/>
              <a:ext cx="2149522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dirty="0">
                  <a:solidFill>
                    <a:srgbClr val="FF0000"/>
                  </a:solidFill>
                </a:rPr>
                <a:t>x</a:t>
              </a:r>
              <a:endParaRPr lang="el-GR" sz="115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45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A12F9CD3-552C-4673-9E22-E5B31F4EC2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561" y="396876"/>
            <a:ext cx="8682038" cy="5699125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800" dirty="0"/>
              <a:t>hmmm… OK, but: </a:t>
            </a:r>
          </a:p>
          <a:p>
            <a:pPr marL="0" indent="0">
              <a:buNone/>
            </a:pPr>
            <a:r>
              <a:rPr lang="en-GB" altLang="en-US" sz="2800" dirty="0"/>
              <a:t>  3. </a:t>
            </a:r>
            <a:r>
              <a:rPr lang="en-GB" altLang="en-US" sz="2800" b="1" dirty="0"/>
              <a:t>multilayer</a:t>
            </a:r>
            <a:r>
              <a:rPr lang="en-GB" altLang="en-US" sz="2800" dirty="0"/>
              <a:t> </a:t>
            </a:r>
            <a:r>
              <a:rPr lang="en-GB" altLang="en-US" sz="2800" b="1" dirty="0"/>
              <a:t>neural networks have been around for 25 years.  What’s actually new?</a:t>
            </a:r>
            <a:r>
              <a:rPr lang="en-GB" altLang="en-US" sz="2800" dirty="0"/>
              <a:t> </a:t>
            </a:r>
          </a:p>
          <a:p>
            <a:pPr marL="0" indent="0">
              <a:buNone/>
            </a:pPr>
            <a:r>
              <a:rPr lang="en-GB" altLang="en-US" sz="2800" dirty="0"/>
              <a:t> </a:t>
            </a:r>
            <a:endParaRPr lang="en-GB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FD6E4E4E-E72C-4747-A82B-43EE2FE8A9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37191" y="396876"/>
            <a:ext cx="8682038" cy="5699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altLang="en-US" sz="2800" dirty="0"/>
              <a:t>hmmm… OK, but: </a:t>
            </a:r>
          </a:p>
          <a:p>
            <a:pPr marL="0" indent="0">
              <a:buNone/>
            </a:pPr>
            <a:r>
              <a:rPr lang="en-GB" altLang="en-US" sz="2800" dirty="0"/>
              <a:t>  3. </a:t>
            </a:r>
            <a:r>
              <a:rPr lang="en-GB" altLang="en-US" sz="2800" b="1" dirty="0"/>
              <a:t>multilayer</a:t>
            </a:r>
            <a:r>
              <a:rPr lang="en-GB" altLang="en-US" sz="2800" dirty="0"/>
              <a:t> </a:t>
            </a:r>
            <a:r>
              <a:rPr lang="en-GB" altLang="en-US" sz="2800" b="1" dirty="0"/>
              <a:t>neural networks have been around for</a:t>
            </a:r>
          </a:p>
          <a:p>
            <a:pPr marL="0" indent="0">
              <a:buNone/>
            </a:pPr>
            <a:r>
              <a:rPr lang="en-GB" altLang="en-US" sz="2800" b="1" dirty="0"/>
              <a:t>      25 years.  What’s actually new?</a:t>
            </a:r>
            <a:r>
              <a:rPr lang="en-GB" altLang="en-US" sz="2800" dirty="0"/>
              <a:t> </a:t>
            </a:r>
          </a:p>
          <a:p>
            <a:pPr marL="0" indent="0">
              <a:buNone/>
            </a:pPr>
            <a:endParaRPr lang="en-GB" altLang="en-US" sz="2800" dirty="0"/>
          </a:p>
          <a:p>
            <a:pPr marL="0" indent="0">
              <a:buNone/>
            </a:pPr>
            <a:endParaRPr lang="en-GB" altLang="en-US" sz="2800" dirty="0"/>
          </a:p>
          <a:p>
            <a:pPr marL="0" indent="0">
              <a:buNone/>
            </a:pPr>
            <a:r>
              <a:rPr lang="en-GB" altLang="en-US" b="1" dirty="0">
                <a:solidFill>
                  <a:srgbClr val="FF0000"/>
                </a:solidFill>
              </a:rPr>
              <a:t>we have always had good algorithms for learning the</a:t>
            </a:r>
          </a:p>
          <a:p>
            <a:pPr marL="0" indent="0">
              <a:buNone/>
            </a:pPr>
            <a:r>
              <a:rPr lang="en-GB" altLang="en-US" b="1" dirty="0">
                <a:solidFill>
                  <a:srgbClr val="FF0000"/>
                </a:solidFill>
              </a:rPr>
              <a:t>weights in networks with 1 hidden layer</a:t>
            </a:r>
          </a:p>
          <a:p>
            <a:pPr marL="0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altLang="en-US" b="1" dirty="0">
                <a:solidFill>
                  <a:srgbClr val="FF0000"/>
                </a:solidFill>
              </a:rPr>
              <a:t>but these algorithms are not good at learning the weights for</a:t>
            </a:r>
          </a:p>
          <a:p>
            <a:pPr marL="0" indent="0">
              <a:buNone/>
            </a:pPr>
            <a:r>
              <a:rPr lang="en-GB" altLang="en-US" b="1" dirty="0">
                <a:solidFill>
                  <a:srgbClr val="FF0000"/>
                </a:solidFill>
              </a:rPr>
              <a:t>networks with more hidden layers </a:t>
            </a:r>
          </a:p>
          <a:p>
            <a:pPr marL="0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altLang="en-US" b="1" dirty="0">
                <a:solidFill>
                  <a:srgbClr val="FF0000"/>
                </a:solidFill>
              </a:rPr>
              <a:t>what’s new is:   </a:t>
            </a:r>
            <a:r>
              <a:rPr lang="en-GB" altLang="en-US" b="1" u="sng" dirty="0"/>
              <a:t>algorithms for training many-later networks</a:t>
            </a:r>
            <a:endParaRPr lang="en-GB" altLang="en-US" b="1" dirty="0"/>
          </a:p>
          <a:p>
            <a:pPr marL="0" indent="0">
              <a:buNone/>
            </a:pPr>
            <a:endParaRPr lang="en-GB" altLang="en-US" sz="2800" dirty="0"/>
          </a:p>
          <a:p>
            <a:pPr marL="0" indent="0">
              <a:buNone/>
            </a:pPr>
            <a:r>
              <a:rPr lang="en-GB" altLang="en-US" sz="2800" dirty="0"/>
              <a:t> </a:t>
            </a:r>
            <a:endParaRPr lang="en-GB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6BF18-E809-42E8-9B1A-0C2D15CD2DD0}"/>
              </a:ext>
            </a:extLst>
          </p:cNvPr>
          <p:cNvSpPr/>
          <p:nvPr/>
        </p:nvSpPr>
        <p:spPr>
          <a:xfrm>
            <a:off x="1764876" y="1940296"/>
            <a:ext cx="8301038" cy="3687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97383D97-2269-40D1-8524-25F86F78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89" y="2514603"/>
            <a:ext cx="12017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3">
            <a:extLst>
              <a:ext uri="{FF2B5EF4-FFF2-40B4-BE49-F238E27FC236}">
                <a16:creationId xmlns:a16="http://schemas.microsoft.com/office/drawing/2014/main" id="{FE4538CD-B09C-44D5-8E95-44E4A2FE3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93" y="3946847"/>
            <a:ext cx="2982912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618226"/>
            <a:ext cx="4414420" cy="29984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200" y="1231015"/>
            <a:ext cx="8458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Manually designed features are often </a:t>
            </a:r>
            <a:r>
              <a:rPr lang="en-US" b="1" dirty="0">
                <a:solidFill>
                  <a:srgbClr val="E68230"/>
                </a:solidFill>
              </a:rPr>
              <a:t>over-specified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incomplete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take a </a:t>
            </a:r>
            <a:r>
              <a:rPr lang="en-US" b="1" dirty="0">
                <a:solidFill>
                  <a:srgbClr val="E68230"/>
                </a:solidFill>
              </a:rPr>
              <a:t>long time to design </a:t>
            </a:r>
            <a:r>
              <a:rPr lang="en-US" dirty="0"/>
              <a:t>and validate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Learned Features are </a:t>
            </a:r>
            <a:r>
              <a:rPr lang="en-US" b="1" dirty="0">
                <a:solidFill>
                  <a:srgbClr val="E68230"/>
                </a:solidFill>
              </a:rPr>
              <a:t>easy to adapt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fast</a:t>
            </a:r>
            <a:r>
              <a:rPr lang="en-US" dirty="0"/>
              <a:t> to learn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Deep learning provides a very </a:t>
            </a:r>
            <a:r>
              <a:rPr lang="en-US" b="1" dirty="0">
                <a:solidFill>
                  <a:srgbClr val="E68230"/>
                </a:solidFill>
              </a:rPr>
              <a:t>flexible</a:t>
            </a:r>
            <a:r>
              <a:rPr lang="en-US" dirty="0"/>
              <a:t>, (almost?) </a:t>
            </a:r>
            <a:r>
              <a:rPr lang="en-US" b="1" dirty="0">
                <a:solidFill>
                  <a:srgbClr val="E68230"/>
                </a:solidFill>
              </a:rPr>
              <a:t>universal</a:t>
            </a:r>
            <a:r>
              <a:rPr lang="en-US" dirty="0"/>
              <a:t>, learnable framework for representing world, visual and linguistic information.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Can learn both unsupervised and supervised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Effective </a:t>
            </a:r>
            <a:r>
              <a:rPr lang="en-US" b="1" dirty="0">
                <a:solidFill>
                  <a:srgbClr val="E68230"/>
                </a:solidFill>
              </a:rPr>
              <a:t>end-to-end </a:t>
            </a:r>
            <a:r>
              <a:rPr lang="en-US" dirty="0"/>
              <a:t>joint system learning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Utilize large amounts of training data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is DL useful?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68500" y="4402370"/>
            <a:ext cx="411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~2010 DL started outperforming other ML techniques </a:t>
            </a:r>
          </a:p>
          <a:p>
            <a:r>
              <a:rPr lang="en-US" dirty="0"/>
              <a:t>first in speech and vision, then NLP</a:t>
            </a:r>
          </a:p>
        </p:txBody>
      </p:sp>
    </p:spTree>
    <p:extLst>
      <p:ext uri="{BB962C8B-B14F-4D97-AF65-F5344CB8AC3E}">
        <p14:creationId xmlns:p14="http://schemas.microsoft.com/office/powerpoint/2010/main" val="227896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8F72-AC2C-58EE-ABAE-F77C320A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80" y="344000"/>
            <a:ext cx="8041440" cy="871736"/>
          </a:xfrm>
        </p:spPr>
        <p:txBody>
          <a:bodyPr/>
          <a:lstStyle/>
          <a:p>
            <a:r>
              <a:rPr lang="en-US" dirty="0"/>
              <a:t>Key components of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DCF9-9D88-9E3E-D82D-7ED8E248A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291" y="1716271"/>
            <a:ext cx="7467600" cy="3951337"/>
          </a:xfrm>
        </p:spPr>
        <p:txBody>
          <a:bodyPr/>
          <a:lstStyle/>
          <a:p>
            <a:r>
              <a:rPr lang="en-US" dirty="0"/>
              <a:t>Neural Networks,</a:t>
            </a:r>
          </a:p>
          <a:p>
            <a:r>
              <a:rPr lang="en-US" dirty="0"/>
              <a:t>Layers, </a:t>
            </a:r>
          </a:p>
          <a:p>
            <a:r>
              <a:rPr lang="en-US" dirty="0"/>
              <a:t>Activation Functions, </a:t>
            </a:r>
          </a:p>
          <a:p>
            <a:r>
              <a:rPr lang="en-US" dirty="0"/>
              <a:t>Loss Functions, </a:t>
            </a:r>
          </a:p>
          <a:p>
            <a:r>
              <a:rPr lang="en-US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304455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D5BE-9AF1-9403-E42D-4C883F7C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DEAF2-9220-FE32-6D0F-8B2BED28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Convolutional Layers (Filters, Strides, Padding)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Pooling Layers (Max Pooling, Average Pooling)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366701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Neural Network Intro</a:t>
            </a:r>
          </a:p>
        </p:txBody>
      </p:sp>
      <p:sp>
        <p:nvSpPr>
          <p:cNvPr id="12" name="Στρογγυλεμένο ορθογώνιο 11"/>
          <p:cNvSpPr/>
          <p:nvPr/>
        </p:nvSpPr>
        <p:spPr>
          <a:xfrm>
            <a:off x="3169920" y="1371600"/>
            <a:ext cx="1131570" cy="42405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Στρογγυλεμένο ορθογώνιο 12"/>
          <p:cNvSpPr/>
          <p:nvPr/>
        </p:nvSpPr>
        <p:spPr>
          <a:xfrm>
            <a:off x="4804411" y="2503169"/>
            <a:ext cx="868013" cy="194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Στρογγυλεμένο ορθογώνιο 16"/>
          <p:cNvSpPr/>
          <p:nvPr/>
        </p:nvSpPr>
        <p:spPr>
          <a:xfrm>
            <a:off x="1798321" y="1932272"/>
            <a:ext cx="868013" cy="30854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/>
          <p:cNvSpPr txBox="1"/>
          <p:nvPr/>
        </p:nvSpPr>
        <p:spPr>
          <a:xfrm>
            <a:off x="3057711" y="6223500"/>
            <a:ext cx="135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B9BC7"/>
                </a:solidFill>
                <a:hlinkClick r:id="rId3"/>
              </a:rPr>
              <a:t>Demo</a:t>
            </a:r>
            <a:endParaRPr lang="en-US" sz="2000" dirty="0">
              <a:solidFill>
                <a:srgbClr val="6B9BC7"/>
              </a:solidFill>
            </a:endParaRPr>
          </a:p>
        </p:txBody>
      </p:sp>
      <p:pic>
        <p:nvPicPr>
          <p:cNvPr id="8" name="Picture 7" descr="300px-Colored_neural_network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27" y="1181100"/>
            <a:ext cx="3810000" cy="458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8799" y="3890207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train?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747993" y="1932271"/>
                <a:ext cx="30822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  </m:t>
                      </m:r>
                      <m:r>
                        <a:rPr lang="el-GR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𝝈</m:t>
                      </m:r>
                      <m:r>
                        <a:rPr lang="el-GR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sz="2400" b="1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993" y="1932271"/>
                <a:ext cx="3082290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003538" y="2518430"/>
                <a:ext cx="24668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l-GR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𝝈</m:t>
                      </m:r>
                      <m:r>
                        <a:rPr lang="el-GR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sz="2400" b="1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538" y="2518430"/>
                <a:ext cx="2466894" cy="369332"/>
              </a:xfrm>
              <a:prstGeom prst="rect">
                <a:avLst/>
              </a:prstGeom>
              <a:blipFill>
                <a:blip r:embed="rId6"/>
                <a:stretch>
                  <a:fillRect l="-2469" r="-34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538375" y="5608290"/>
                <a:ext cx="418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𝒉</m:t>
                      </m:r>
                    </m:oMath>
                  </m:oMathPara>
                </a14:m>
                <a:endParaRPr lang="el-GR" sz="20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75" y="5608290"/>
                <a:ext cx="41870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Ορθογώνιο 14"/>
              <p:cNvSpPr/>
              <p:nvPr/>
            </p:nvSpPr>
            <p:spPr>
              <a:xfrm>
                <a:off x="5033071" y="4402348"/>
                <a:ext cx="410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el-GR" sz="2000" b="1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15" name="Ορθογώνιο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071" y="4402348"/>
                <a:ext cx="410690" cy="400110"/>
              </a:xfrm>
              <a:prstGeom prst="rect">
                <a:avLst/>
              </a:prstGeom>
              <a:blipFill>
                <a:blip r:embed="rId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Ορθογώνιο 15"/>
              <p:cNvSpPr/>
              <p:nvPr/>
            </p:nvSpPr>
            <p:spPr>
              <a:xfrm>
                <a:off x="2030188" y="5006142"/>
                <a:ext cx="4042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l-GR" b="1" dirty="0"/>
              </a:p>
            </p:txBody>
          </p:sp>
        </mc:Choice>
        <mc:Fallback>
          <p:sp>
            <p:nvSpPr>
              <p:cNvPr id="16" name="Ορθογώνιο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88" y="5006142"/>
                <a:ext cx="40427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Ομάδα 10"/>
          <p:cNvGrpSpPr/>
          <p:nvPr/>
        </p:nvGrpSpPr>
        <p:grpSpPr>
          <a:xfrm>
            <a:off x="5769370" y="4873467"/>
            <a:ext cx="4572000" cy="1200329"/>
            <a:chOff x="4245370" y="4873466"/>
            <a:chExt cx="4572000" cy="1200329"/>
          </a:xfrm>
        </p:grpSpPr>
        <p:sp>
          <p:nvSpPr>
            <p:cNvPr id="5" name="Rectangle 4"/>
            <p:cNvSpPr/>
            <p:nvPr/>
          </p:nvSpPr>
          <p:spPr>
            <a:xfrm>
              <a:off x="4245370" y="4873466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4 + 2 = 6 neurons (not counting inputs)</a:t>
              </a:r>
            </a:p>
            <a:p>
              <a:pPr algn="ctr"/>
              <a:r>
                <a:rPr lang="en-US" dirty="0"/>
                <a:t>[3 x 4] + [4 x 2] = 20 weights </a:t>
              </a:r>
            </a:p>
            <a:p>
              <a:pPr algn="ctr"/>
              <a:r>
                <a:rPr lang="en-US" dirty="0"/>
                <a:t>4 + 2 = 6 biases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26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learnable </a:t>
              </a:r>
              <a:r>
                <a:rPr lang="en-US" b="1" dirty="0">
                  <a:solidFill>
                    <a:schemeClr val="accent2"/>
                  </a:solidFill>
                </a:rPr>
                <a:t>parameters</a:t>
              </a:r>
            </a:p>
          </p:txBody>
        </p:sp>
        <p:cxnSp>
          <p:nvCxnSpPr>
            <p:cNvPr id="10" name="Ευθεία γραμμή σύνδεσης 9"/>
            <p:cNvCxnSpPr/>
            <p:nvPr/>
          </p:nvCxnSpPr>
          <p:spPr>
            <a:xfrm>
              <a:off x="4434840" y="5765800"/>
              <a:ext cx="4157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Ορθογώνιο 17"/>
          <p:cNvSpPr/>
          <p:nvPr/>
        </p:nvSpPr>
        <p:spPr>
          <a:xfrm>
            <a:off x="8289139" y="1186934"/>
            <a:ext cx="106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Weights</a:t>
            </a:r>
            <a:endParaRPr lang="en-US" dirty="0"/>
          </a:p>
        </p:txBody>
      </p:sp>
      <p:sp>
        <p:nvSpPr>
          <p:cNvPr id="19" name="Ορθογώνιο 18"/>
          <p:cNvSpPr/>
          <p:nvPr/>
        </p:nvSpPr>
        <p:spPr>
          <a:xfrm>
            <a:off x="6155647" y="3184002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Activation functions</a:t>
            </a:r>
          </a:p>
        </p:txBody>
      </p:sp>
      <p:cxnSp>
        <p:nvCxnSpPr>
          <p:cNvPr id="21" name="Ευθύγραμμο βέλος σύνδεσης 20"/>
          <p:cNvCxnSpPr>
            <a:stCxn id="18" idx="2"/>
            <a:endCxn id="2" idx="0"/>
          </p:cNvCxnSpPr>
          <p:nvPr/>
        </p:nvCxnSpPr>
        <p:spPr>
          <a:xfrm flipH="1">
            <a:off x="8289139" y="1556267"/>
            <a:ext cx="533961" cy="376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/>
          <p:cNvCxnSpPr>
            <a:stCxn id="18" idx="2"/>
            <a:endCxn id="4" idx="0"/>
          </p:cNvCxnSpPr>
          <p:nvPr/>
        </p:nvCxnSpPr>
        <p:spPr>
          <a:xfrm flipH="1">
            <a:off x="8236985" y="1556266"/>
            <a:ext cx="586114" cy="962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/>
          <p:cNvCxnSpPr>
            <a:stCxn id="19" idx="0"/>
          </p:cNvCxnSpPr>
          <p:nvPr/>
        </p:nvCxnSpPr>
        <p:spPr>
          <a:xfrm flipV="1">
            <a:off x="7358862" y="2855452"/>
            <a:ext cx="325909" cy="328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Ευθύγραμμο βέλος σύνδεσης 26"/>
          <p:cNvCxnSpPr>
            <a:stCxn id="19" idx="0"/>
          </p:cNvCxnSpPr>
          <p:nvPr/>
        </p:nvCxnSpPr>
        <p:spPr>
          <a:xfrm flipV="1">
            <a:off x="7358862" y="2301604"/>
            <a:ext cx="474499" cy="882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Training</a:t>
            </a:r>
          </a:p>
        </p:txBody>
      </p:sp>
      <p:sp>
        <p:nvSpPr>
          <p:cNvPr id="3" name="Ορθογώνιο 2"/>
          <p:cNvSpPr/>
          <p:nvPr/>
        </p:nvSpPr>
        <p:spPr>
          <a:xfrm>
            <a:off x="1879600" y="1145948"/>
            <a:ext cx="1708704" cy="141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labeled data</a:t>
            </a:r>
          </a:p>
          <a:p>
            <a:pPr algn="ctr"/>
            <a:r>
              <a:rPr lang="en-US" dirty="0"/>
              <a:t>(</a:t>
            </a:r>
            <a:r>
              <a:rPr lang="en-US" sz="2000" b="1" dirty="0">
                <a:solidFill>
                  <a:schemeClr val="bg1"/>
                </a:solidFill>
              </a:rPr>
              <a:t>batch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4047847" y="1145948"/>
            <a:ext cx="1708704" cy="141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Forward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dirty="0"/>
              <a:t>it through the network, get predictions</a:t>
            </a:r>
            <a:endParaRPr lang="el-GR" dirty="0"/>
          </a:p>
        </p:txBody>
      </p:sp>
      <p:sp>
        <p:nvSpPr>
          <p:cNvPr id="8" name="Ορθογώνιο 7"/>
          <p:cNvSpPr/>
          <p:nvPr/>
        </p:nvSpPr>
        <p:spPr>
          <a:xfrm>
            <a:off x="6216094" y="1145948"/>
            <a:ext cx="1708704" cy="141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Back-propagate</a:t>
            </a:r>
            <a:r>
              <a:rPr lang="en-US" dirty="0"/>
              <a:t> the errors</a:t>
            </a:r>
            <a:endParaRPr lang="el-GR" dirty="0"/>
          </a:p>
        </p:txBody>
      </p:sp>
      <p:sp>
        <p:nvSpPr>
          <p:cNvPr id="9" name="Ορθογώνιο 8"/>
          <p:cNvSpPr/>
          <p:nvPr/>
        </p:nvSpPr>
        <p:spPr>
          <a:xfrm>
            <a:off x="8384341" y="1145948"/>
            <a:ext cx="1708704" cy="141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Update</a:t>
            </a:r>
            <a:r>
              <a:rPr lang="en-US" sz="2000" dirty="0"/>
              <a:t> </a:t>
            </a:r>
            <a:r>
              <a:rPr lang="en-US" dirty="0"/>
              <a:t>the network weights</a:t>
            </a:r>
            <a:endParaRPr lang="el-GR" dirty="0"/>
          </a:p>
        </p:txBody>
      </p:sp>
      <p:cxnSp>
        <p:nvCxnSpPr>
          <p:cNvPr id="11" name="Ευθύγραμμο βέλος σύνδεσης 10"/>
          <p:cNvCxnSpPr>
            <a:stCxn id="3" idx="3"/>
            <a:endCxn id="7" idx="1"/>
          </p:cNvCxnSpPr>
          <p:nvPr/>
        </p:nvCxnSpPr>
        <p:spPr>
          <a:xfrm>
            <a:off x="3588305" y="1852272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/>
          <p:cNvCxnSpPr/>
          <p:nvPr/>
        </p:nvCxnSpPr>
        <p:spPr>
          <a:xfrm>
            <a:off x="5756552" y="1852272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ύγραμμο βέλος σύνδεσης 12"/>
          <p:cNvCxnSpPr/>
          <p:nvPr/>
        </p:nvCxnSpPr>
        <p:spPr>
          <a:xfrm>
            <a:off x="7924799" y="1863044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94" y="2885622"/>
            <a:ext cx="2804526" cy="2171246"/>
          </a:xfrm>
          <a:prstGeom prst="rect">
            <a:avLst/>
          </a:prstGeom>
        </p:spPr>
      </p:pic>
      <p:cxnSp>
        <p:nvCxnSpPr>
          <p:cNvPr id="15" name="Γωνιώδης σύνδεση 14"/>
          <p:cNvCxnSpPr>
            <a:stCxn id="9" idx="2"/>
            <a:endCxn id="3" idx="2"/>
          </p:cNvCxnSpPr>
          <p:nvPr/>
        </p:nvCxnSpPr>
        <p:spPr>
          <a:xfrm rot="5400000">
            <a:off x="5986323" y="-693774"/>
            <a:ext cx="12700" cy="650474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Εικόνα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4352294"/>
            <a:ext cx="2559600" cy="2032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879600" y="3373490"/>
                <a:ext cx="5880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Optimize (min. or max.) </a:t>
                </a:r>
                <a:r>
                  <a:rPr lang="en-US" b="1" dirty="0">
                    <a:solidFill>
                      <a:schemeClr val="accent2"/>
                    </a:solidFill>
                  </a:rPr>
                  <a:t>objective/cost function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2"/>
                        </a:solidFill>
                        <a:latin typeface="Cambria Math" charset="0"/>
                      </a:rPr>
                      <m:t>𝑱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l-GR" b="1" i="1">
                        <a:solidFill>
                          <a:schemeClr val="accent2"/>
                        </a:solidFill>
                        <a:latin typeface="Cambria Math" charset="0"/>
                      </a:rPr>
                      <m:t>𝜽</m:t>
                    </m:r>
                    <m:r>
                      <a:rPr lang="el-GR" b="1" i="1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Generate </a:t>
                </a:r>
                <a:r>
                  <a:rPr lang="en-US" b="1" dirty="0">
                    <a:solidFill>
                      <a:schemeClr val="accent2"/>
                    </a:solidFill>
                  </a:rPr>
                  <a:t>error signal </a:t>
                </a:r>
                <a:r>
                  <a:rPr lang="en-US" dirty="0"/>
                  <a:t>that measures difference between predictions and target values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0" y="3373490"/>
                <a:ext cx="5880100" cy="923330"/>
              </a:xfrm>
              <a:prstGeom prst="rect">
                <a:avLst/>
              </a:prstGeom>
              <a:blipFill>
                <a:blip r:embed="rId5"/>
                <a:stretch>
                  <a:fillRect l="-829" t="-3289" r="-10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711240" y="5018055"/>
            <a:ext cx="570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error signal to change the </a:t>
            </a:r>
            <a:r>
              <a:rPr lang="en-US" b="1" dirty="0">
                <a:solidFill>
                  <a:schemeClr val="accent2"/>
                </a:solidFill>
              </a:rPr>
              <a:t>weights</a:t>
            </a:r>
            <a:r>
              <a:rPr lang="en-US" dirty="0"/>
              <a:t> and get more accurate predictions </a:t>
            </a:r>
          </a:p>
          <a:p>
            <a:r>
              <a:rPr lang="en-US" dirty="0"/>
              <a:t>Subtracting a fraction of the </a:t>
            </a:r>
            <a:r>
              <a:rPr lang="en-US" b="1" dirty="0">
                <a:solidFill>
                  <a:schemeClr val="accent2"/>
                </a:solidFill>
              </a:rPr>
              <a:t>gradient</a:t>
            </a:r>
            <a:r>
              <a:rPr lang="en-US" dirty="0"/>
              <a:t> moves you towards the </a:t>
            </a:r>
            <a:r>
              <a:rPr lang="en-US" b="1" dirty="0">
                <a:solidFill>
                  <a:schemeClr val="accent2"/>
                </a:solidFill>
              </a:rPr>
              <a:t>(local) minimum of the cost function</a:t>
            </a:r>
            <a:endParaRPr lang="el-GR" b="1" dirty="0">
              <a:solidFill>
                <a:schemeClr val="accent2"/>
              </a:solidFill>
            </a:endParaRPr>
          </a:p>
          <a:p>
            <a:endParaRPr lang="el-GR" dirty="0"/>
          </a:p>
        </p:txBody>
      </p:sp>
      <p:sp>
        <p:nvSpPr>
          <p:cNvPr id="5" name="Ορθογώνιο 4"/>
          <p:cNvSpPr/>
          <p:nvPr/>
        </p:nvSpPr>
        <p:spPr>
          <a:xfrm>
            <a:off x="3311857" y="6384342"/>
            <a:ext cx="70166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900" i="1" dirty="0" err="1"/>
              <a:t>https</a:t>
            </a:r>
            <a:r>
              <a:rPr lang="el-GR" sz="900" i="1" dirty="0"/>
              <a:t>://</a:t>
            </a:r>
            <a:r>
              <a:rPr lang="el-GR" sz="900" i="1" dirty="0" err="1"/>
              <a:t>medium.com</a:t>
            </a:r>
            <a:r>
              <a:rPr lang="el-GR" sz="900" i="1" dirty="0"/>
              <a:t>/@</a:t>
            </a:r>
            <a:r>
              <a:rPr lang="el-GR" sz="900" i="1" dirty="0" err="1"/>
              <a:t>ramrajchandradevan</a:t>
            </a:r>
            <a:r>
              <a:rPr lang="el-GR" sz="900" i="1" dirty="0"/>
              <a:t>/the-evolution-of-gradient-descend-optimization-algorithm-4106a6702d39</a:t>
            </a:r>
          </a:p>
        </p:txBody>
      </p:sp>
    </p:spTree>
    <p:extLst>
      <p:ext uri="{BB962C8B-B14F-4D97-AF65-F5344CB8AC3E}">
        <p14:creationId xmlns:p14="http://schemas.microsoft.com/office/powerpoint/2010/main" val="375198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A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793" y="2125266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is a computational unit in the neural network that exchanges messages with each other.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619122" y="3149994"/>
            <a:ext cx="4198561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866961" y="2927747"/>
            <a:ext cx="4573457" cy="2399952"/>
            <a:chOff x="3384636" y="3670797"/>
            <a:chExt cx="6097943" cy="31999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6"/>
              <a:ext cx="2875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3" y="6193624"/>
              <a:ext cx="325534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Sigmoid function (</a:t>
              </a:r>
              <a:r>
                <a:rPr lang="en-US" sz="1350" dirty="0" err="1"/>
                <a:t>a.k.a</a:t>
              </a:r>
              <a:r>
                <a:rPr lang="en-US" sz="1350" dirty="0"/>
                <a:t>, logistic function)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00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forward/</a:t>
            </a:r>
            <a:r>
              <a:rPr lang="en-US" dirty="0" err="1"/>
              <a:t>Backpropagation</a:t>
            </a:r>
            <a:r>
              <a:rPr lang="en-US" dirty="0"/>
              <a:t>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458" y="2276476"/>
            <a:ext cx="3228975" cy="1500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Feed forward algorithm:</a:t>
            </a:r>
          </a:p>
          <a:p>
            <a:r>
              <a:rPr lang="en-US" sz="1500" dirty="0"/>
              <a:t>Activate the neurons from the bottom to the top.</a:t>
            </a:r>
          </a:p>
          <a:p>
            <a:endParaRPr lang="en-US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1" y="2276475"/>
            <a:ext cx="3668713" cy="1410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2" y="3686957"/>
            <a:ext cx="3668713" cy="2242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317458" y="4001282"/>
                <a:ext cx="3721893" cy="2173300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500" dirty="0"/>
                  <a:t>Backpropagation: </a:t>
                </a:r>
              </a:p>
              <a:p>
                <a:r>
                  <a:rPr lang="en-US" sz="1500" dirty="0"/>
                  <a:t>Randomly initialize the parameters</a:t>
                </a:r>
              </a:p>
              <a:p>
                <a:r>
                  <a:rPr lang="en-US" sz="1500" dirty="0"/>
                  <a:t>Calculate total error at the top,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150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sz="1500" i="1">
                        <a:latin typeface="Cambria Math" charset="0"/>
                      </a:rPr>
                      <m:t>(</m:t>
                    </m:r>
                    <m:r>
                      <a:rPr lang="en-US" sz="1500" i="1">
                        <a:latin typeface="Cambria Math" charset="0"/>
                      </a:rPr>
                      <m:t>𝑒</m:t>
                    </m:r>
                    <m:r>
                      <a:rPr lang="en-US" sz="1500" i="1">
                        <a:latin typeface="Cambria Math" charset="0"/>
                      </a:rPr>
                      <m:t>)</m:t>
                    </m:r>
                  </m:oMath>
                </a14:m>
                <a:endParaRPr lang="en-US" sz="1500" dirty="0"/>
              </a:p>
              <a:p>
                <a:r>
                  <a:rPr lang="en-US" sz="1500" dirty="0"/>
                  <a:t>Then calculate contributions to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5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500" dirty="0"/>
                  <a:t>, at each step going backwards.</a:t>
                </a:r>
              </a:p>
              <a:p>
                <a:endParaRPr lang="en-US" sz="15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58" y="4001282"/>
                <a:ext cx="3721893" cy="2173300"/>
              </a:xfrm>
              <a:prstGeom prst="rect">
                <a:avLst/>
              </a:prstGeom>
              <a:blipFill>
                <a:blip r:embed="rId5"/>
                <a:stretch>
                  <a:fillRect l="-114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6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880" y="436564"/>
            <a:ext cx="8155840" cy="670877"/>
          </a:xfrm>
        </p:spPr>
        <p:txBody>
          <a:bodyPr/>
          <a:lstStyle/>
          <a:p>
            <a:r>
              <a:rPr lang="en-US" sz="4400" dirty="0"/>
              <a:t>Limitations of Neural</a:t>
            </a:r>
            <a:r>
              <a:rPr lang="ar-SA" sz="4400" dirty="0"/>
              <a:t> </a:t>
            </a:r>
            <a:r>
              <a:rPr lang="en-US" sz="4400" dirty="0"/>
              <a:t>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69441" y="1188357"/>
                <a:ext cx="8442960" cy="52330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900" b="1" dirty="0"/>
                  <a:t>Random initialization </a:t>
                </a:r>
                <a:r>
                  <a:rPr lang="en-US" sz="1900" dirty="0"/>
                  <a:t>+ </a:t>
                </a:r>
                <a:r>
                  <a:rPr lang="en-US" sz="1900" b="1" dirty="0"/>
                  <a:t>densely connected networks </a:t>
                </a:r>
                <a:r>
                  <a:rPr lang="en-US" sz="1900" dirty="0"/>
                  <a:t>lead to: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</a:rPr>
                  <a:t>High cost</a:t>
                </a:r>
              </a:p>
              <a:p>
                <a:pPr marL="346075" lvl="1"/>
                <a:r>
                  <a:rPr lang="en-US" sz="1900" dirty="0"/>
                  <a:t>Each neuron in ANN can be considered as logistic regression.</a:t>
                </a:r>
              </a:p>
              <a:p>
                <a:pPr marL="346075" lvl="1"/>
                <a:r>
                  <a:rPr lang="en-US" sz="1900" dirty="0"/>
                  <a:t>Training entire ANN is to train all interconnected logistic regressions.</a:t>
                </a:r>
              </a:p>
              <a:p>
                <a:r>
                  <a:rPr lang="en-US" sz="1900" dirty="0"/>
                  <a:t>Difficult to train as the number of hidden layers increases</a:t>
                </a:r>
              </a:p>
              <a:p>
                <a:pPr lvl="1"/>
                <a:r>
                  <a:rPr lang="en-US" sz="1900" dirty="0"/>
                  <a:t>Recall that logistic regression is trained by gradient descent.</a:t>
                </a:r>
              </a:p>
              <a:p>
                <a:pPr lvl="1"/>
                <a:r>
                  <a:rPr lang="en-US" sz="1900" dirty="0"/>
                  <a:t>In backpropagation, gradient is progressively getting more dilute. That is, below top layers, the correction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19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900" dirty="0"/>
                  <a:t> is minimal.</a:t>
                </a:r>
              </a:p>
              <a:p>
                <a:r>
                  <a:rPr lang="en-US" sz="1900" dirty="0">
                    <a:solidFill>
                      <a:srgbClr val="FF0000"/>
                    </a:solidFill>
                  </a:rPr>
                  <a:t>Stuck in local optima</a:t>
                </a:r>
              </a:p>
              <a:p>
                <a:pPr lvl="1"/>
                <a:r>
                  <a:rPr lang="en-US" sz="1900" dirty="0"/>
                  <a:t>The objective function of the neural network is usually not convex.</a:t>
                </a:r>
              </a:p>
              <a:p>
                <a:pPr lvl="1"/>
                <a:r>
                  <a:rPr lang="en-US" sz="1900" dirty="0"/>
                  <a:t>The random initialization does not guarantee starting from the proximity of global optima.</a:t>
                </a:r>
              </a:p>
              <a:p>
                <a:r>
                  <a:rPr lang="en-US" sz="1900" dirty="0">
                    <a:solidFill>
                      <a:srgbClr val="0070C0"/>
                    </a:solidFill>
                  </a:rPr>
                  <a:t>Solution</a:t>
                </a:r>
                <a:r>
                  <a:rPr lang="en-US" sz="1900" dirty="0"/>
                  <a:t>:</a:t>
                </a:r>
              </a:p>
              <a:p>
                <a:pPr lvl="1"/>
                <a:r>
                  <a:rPr lang="en-US" sz="1900" dirty="0"/>
                  <a:t>Deep Learning/Learning multiple levels of representation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9441" y="1188357"/>
                <a:ext cx="8442960" cy="5233080"/>
              </a:xfrm>
              <a:blipFill>
                <a:blip r:embed="rId3"/>
                <a:stretch>
                  <a:fillRect l="-722" t="-583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6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424970"/>
            <a:ext cx="789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is a field of computer science that gives computers the ability to </a:t>
            </a:r>
            <a:r>
              <a:rPr lang="en-US" b="1" dirty="0">
                <a:solidFill>
                  <a:schemeClr val="accent2"/>
                </a:solidFill>
              </a:rPr>
              <a:t>learn without being explicitly programmed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5551268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Methods that can learn from and make predictions on data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81200" y="2359582"/>
            <a:ext cx="8496300" cy="2737104"/>
            <a:chOff x="457200" y="2682748"/>
            <a:chExt cx="8496300" cy="2737104"/>
          </a:xfrm>
        </p:grpSpPr>
        <p:sp>
          <p:nvSpPr>
            <p:cNvPr id="12" name="Can 11"/>
            <p:cNvSpPr/>
            <p:nvPr/>
          </p:nvSpPr>
          <p:spPr>
            <a:xfrm>
              <a:off x="457200" y="2682748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3" name="Can 12"/>
            <p:cNvSpPr/>
            <p:nvPr/>
          </p:nvSpPr>
          <p:spPr>
            <a:xfrm>
              <a:off x="457200" y="4470400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42697" y="2682748"/>
              <a:ext cx="2654300" cy="94945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algorithm</a:t>
              </a:r>
            </a:p>
          </p:txBody>
        </p:sp>
        <p:sp>
          <p:nvSpPr>
            <p:cNvPr id="15" name="Cube 14"/>
            <p:cNvSpPr/>
            <p:nvPr/>
          </p:nvSpPr>
          <p:spPr>
            <a:xfrm>
              <a:off x="3809397" y="4364454"/>
              <a:ext cx="1943100" cy="909574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Learned model</a:t>
              </a:r>
            </a:p>
          </p:txBody>
        </p:sp>
        <p:sp>
          <p:nvSpPr>
            <p:cNvPr id="18" name="Bevel 17"/>
            <p:cNvSpPr/>
            <p:nvPr/>
          </p:nvSpPr>
          <p:spPr>
            <a:xfrm>
              <a:off x="6196997" y="4509782"/>
              <a:ext cx="1536700" cy="870688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cxnSp>
          <p:nvCxnSpPr>
            <p:cNvPr id="20" name="Straight Arrow Connector 19"/>
            <p:cNvCxnSpPr>
              <a:stCxn id="12" idx="4"/>
              <a:endCxn id="14" idx="1"/>
            </p:cNvCxnSpPr>
            <p:nvPr/>
          </p:nvCxnSpPr>
          <p:spPr>
            <a:xfrm>
              <a:off x="2565400" y="3157474"/>
              <a:ext cx="9772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4"/>
              <a:endCxn id="15" idx="2"/>
            </p:cNvCxnSpPr>
            <p:nvPr/>
          </p:nvCxnSpPr>
          <p:spPr>
            <a:xfrm flipV="1">
              <a:off x="2565400" y="4932938"/>
              <a:ext cx="1243997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5" idx="4"/>
              <a:endCxn id="18" idx="4"/>
            </p:cNvCxnSpPr>
            <p:nvPr/>
          </p:nvCxnSpPr>
          <p:spPr>
            <a:xfrm>
              <a:off x="5525104" y="4932938"/>
              <a:ext cx="671893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5" idx="0"/>
            </p:cNvCxnSpPr>
            <p:nvPr/>
          </p:nvCxnSpPr>
          <p:spPr>
            <a:xfrm>
              <a:off x="4869847" y="3632200"/>
              <a:ext cx="24797" cy="732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57200" y="4000500"/>
              <a:ext cx="8496300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57200" y="3702446"/>
              <a:ext cx="952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Training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200" y="4025900"/>
              <a:ext cx="117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Prediction</a:t>
              </a: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Machine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344532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One forward pass</a:t>
            </a:r>
          </a:p>
        </p:txBody>
      </p:sp>
      <p:graphicFrame>
        <p:nvGraphicFramePr>
          <p:cNvPr id="3" name="Πίνακας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69381"/>
              </p:ext>
            </p:extLst>
          </p:nvPr>
        </p:nvGraphicFramePr>
        <p:xfrm>
          <a:off x="5043344" y="2948939"/>
          <a:ext cx="504000" cy="1483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Πίνακας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449032"/>
              </p:ext>
            </p:extLst>
          </p:nvPr>
        </p:nvGraphicFramePr>
        <p:xfrm>
          <a:off x="1764237" y="2948940"/>
          <a:ext cx="303657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2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  <a:endParaRPr lang="el-G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  <a:endParaRPr lang="el-G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  <a:endParaRPr lang="el-G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el-G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  <a:endParaRPr lang="el-G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  <a:endParaRPr lang="el-G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  <a:endParaRPr lang="el-G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  <a:endParaRPr lang="el-G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  <a:endParaRPr lang="el-G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</a:t>
                      </a:r>
                      <a:endParaRPr lang="el-G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  <a:endParaRPr lang="el-G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  <a:endParaRPr lang="el-G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Πίνακας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01867"/>
              </p:ext>
            </p:extLst>
          </p:nvPr>
        </p:nvGraphicFramePr>
        <p:xfrm>
          <a:off x="7921340" y="2948938"/>
          <a:ext cx="7596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endParaRPr lang="el-G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3.89</a:t>
                      </a:r>
                      <a:endParaRPr lang="el-G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  <a:endParaRPr lang="el-G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  <a:endParaRPr lang="el-G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Πίνακας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615659"/>
              </p:ext>
            </p:extLst>
          </p:nvPr>
        </p:nvGraphicFramePr>
        <p:xfrm>
          <a:off x="6326926" y="2948940"/>
          <a:ext cx="7596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l-GR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  <a:endParaRPr lang="el-G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</a:t>
                      </a:r>
                      <a:endParaRPr lang="el-GR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  <a:endParaRPr lang="el-GR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Ίσον 11"/>
          <p:cNvSpPr/>
          <p:nvPr/>
        </p:nvSpPr>
        <p:spPr>
          <a:xfrm>
            <a:off x="7306442" y="3456620"/>
            <a:ext cx="356400" cy="4680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Συν 12"/>
          <p:cNvSpPr/>
          <p:nvPr/>
        </p:nvSpPr>
        <p:spPr>
          <a:xfrm>
            <a:off x="5768331" y="3456620"/>
            <a:ext cx="356400" cy="468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Ορθογώνιο 13"/>
              <p:cNvSpPr/>
              <p:nvPr/>
            </p:nvSpPr>
            <p:spPr>
              <a:xfrm>
                <a:off x="3045920" y="4547553"/>
                <a:ext cx="505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charset="0"/>
                        </a:rPr>
                        <m:t>𝐖</m:t>
                      </m:r>
                    </m:oMath>
                  </m:oMathPara>
                </a14:m>
                <a:endParaRPr lang="el-GR" sz="2000" dirty="0"/>
              </a:p>
            </p:txBody>
          </p:sp>
        </mc:Choice>
        <mc:Fallback>
          <p:sp>
            <p:nvSpPr>
              <p:cNvPr id="14" name="Ορθογώνιο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20" y="4547553"/>
                <a:ext cx="50526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Ορθογώνιο 14"/>
              <p:cNvSpPr/>
              <p:nvPr/>
            </p:nvSpPr>
            <p:spPr>
              <a:xfrm>
                <a:off x="6501381" y="4547553"/>
                <a:ext cx="4106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charset="0"/>
                        </a:rPr>
                        <m:t>𝒃</m:t>
                      </m:r>
                    </m:oMath>
                  </m:oMathPara>
                </a14:m>
                <a:endParaRPr lang="el-GR" sz="2000" dirty="0"/>
              </a:p>
            </p:txBody>
          </p:sp>
        </mc:Choice>
        <mc:Fallback>
          <p:sp>
            <p:nvSpPr>
              <p:cNvPr id="15" name="Ορθογώνιο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81" y="4547553"/>
                <a:ext cx="41069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Ορθογώνιο 15"/>
              <p:cNvSpPr/>
              <p:nvPr/>
            </p:nvSpPr>
            <p:spPr>
              <a:xfrm>
                <a:off x="7628552" y="4562942"/>
                <a:ext cx="1345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>
                          <a:latin typeface="Cambria Math" charset="0"/>
                        </a:rPr>
                        <m:t>𝝈</m:t>
                      </m:r>
                      <m:r>
                        <a:rPr lang="el-GR" b="1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latin typeface="Cambria Math" charset="0"/>
                        </a:rPr>
                        <m:t>;</m:t>
                      </m:r>
                      <m:r>
                        <a:rPr lang="en-US" b="1" i="1">
                          <a:latin typeface="Cambria Math" charset="0"/>
                        </a:rPr>
                        <m:t>𝑾</m:t>
                      </m:r>
                      <m:r>
                        <a:rPr lang="en-US" b="1" i="1">
                          <a:latin typeface="Cambria Math" charset="0"/>
                        </a:rPr>
                        <m:t>, </m:t>
                      </m:r>
                      <m:r>
                        <a:rPr lang="en-US" b="1" i="1">
                          <a:latin typeface="Cambria Math" charset="0"/>
                        </a:rPr>
                        <m:t>𝒃</m:t>
                      </m:r>
                      <m:r>
                        <a:rPr lang="en-US" b="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b="1" dirty="0"/>
              </a:p>
            </p:txBody>
          </p:sp>
        </mc:Choice>
        <mc:Fallback>
          <p:sp>
            <p:nvSpPr>
              <p:cNvPr id="16" name="Ορθογώνιο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552" y="4562942"/>
                <a:ext cx="13451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Ορθογώνιο 17"/>
              <p:cNvSpPr/>
              <p:nvPr/>
            </p:nvSpPr>
            <p:spPr>
              <a:xfrm>
                <a:off x="5079599" y="4547553"/>
                <a:ext cx="4822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l-GR" sz="2000" dirty="0"/>
              </a:p>
            </p:txBody>
          </p:sp>
        </mc:Choice>
        <mc:Fallback>
          <p:sp>
            <p:nvSpPr>
              <p:cNvPr id="18" name="Ορθογώνιο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99" y="4547553"/>
                <a:ext cx="482248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764238" y="1385798"/>
            <a:ext cx="3097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Text (input) representation</a:t>
            </a:r>
          </a:p>
          <a:p>
            <a:pPr algn="ctr"/>
            <a:r>
              <a:rPr lang="en-US" dirty="0"/>
              <a:t>TFIDF</a:t>
            </a:r>
          </a:p>
          <a:p>
            <a:pPr algn="ctr"/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  <a:p>
            <a:pPr algn="ctr"/>
            <a:r>
              <a:rPr lang="mr-IN" dirty="0"/>
              <a:t>…</a:t>
            </a:r>
            <a:r>
              <a:rPr lang="en-US" dirty="0"/>
              <a:t>.</a:t>
            </a:r>
            <a:endParaRPr lang="el-GR" dirty="0"/>
          </a:p>
        </p:txBody>
      </p:sp>
      <p:cxnSp>
        <p:nvCxnSpPr>
          <p:cNvPr id="21" name="Γωνιώδης σύνδεση 20"/>
          <p:cNvCxnSpPr>
            <a:stCxn id="19" idx="3"/>
            <a:endCxn id="3" idx="0"/>
          </p:cNvCxnSpPr>
          <p:nvPr/>
        </p:nvCxnSpPr>
        <p:spPr>
          <a:xfrm>
            <a:off x="4861560" y="1985963"/>
            <a:ext cx="433784" cy="9629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39200" y="294893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positive</a:t>
            </a:r>
            <a:endParaRPr lang="el-GR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72844" y="3303186"/>
            <a:ext cx="10438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positive</a:t>
            </a:r>
            <a:endParaRPr lang="el-GR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72676" y="405799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very negative</a:t>
            </a:r>
            <a:endParaRPr lang="el-GR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65303" y="369152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negative</a:t>
            </a:r>
            <a:endParaRPr lang="el-GR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8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>
            <a:extLst>
              <a:ext uri="{FF2B5EF4-FFF2-40B4-BE49-F238E27FC236}">
                <a16:creationId xmlns:a16="http://schemas.microsoft.com/office/drawing/2014/main" id="{39F13378-453A-488C-8587-69F7CAC8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3" y="1071564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4" descr="f(x) = \frac{1}{1 + \mathrm e^{-x}} ">
            <a:extLst>
              <a:ext uri="{FF2B5EF4-FFF2-40B4-BE49-F238E27FC236}">
                <a16:creationId xmlns:a16="http://schemas.microsoft.com/office/drawing/2014/main" id="{324F4606-BE9B-4085-93AB-C82EC34A3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14314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>
            <a:extLst>
              <a:ext uri="{FF2B5EF4-FFF2-40B4-BE49-F238E27FC236}">
                <a16:creationId xmlns:a16="http://schemas.microsoft.com/office/drawing/2014/main" id="{6D895A5C-7B69-447E-946E-F1F9DA63B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1">
            <a:extLst>
              <a:ext uri="{FF2B5EF4-FFF2-40B4-BE49-F238E27FC236}">
                <a16:creationId xmlns:a16="http://schemas.microsoft.com/office/drawing/2014/main" id="{6752D10A-E499-4A6F-A391-167806F48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175736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W1 </a:t>
            </a:r>
          </a:p>
        </p:txBody>
      </p:sp>
      <p:sp>
        <p:nvSpPr>
          <p:cNvPr id="10246" name="TextBox 35">
            <a:extLst>
              <a:ext uri="{FF2B5EF4-FFF2-40B4-BE49-F238E27FC236}">
                <a16:creationId xmlns:a16="http://schemas.microsoft.com/office/drawing/2014/main" id="{D435819C-B796-4EB8-AC65-C78E52006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5" y="2824163"/>
            <a:ext cx="70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W2 </a:t>
            </a:r>
          </a:p>
        </p:txBody>
      </p:sp>
      <p:sp>
        <p:nvSpPr>
          <p:cNvPr id="10247" name="TextBox 36">
            <a:extLst>
              <a:ext uri="{FF2B5EF4-FFF2-40B4-BE49-F238E27FC236}">
                <a16:creationId xmlns:a16="http://schemas.microsoft.com/office/drawing/2014/main" id="{9EE0B4BE-882D-44B3-9377-3FE09D50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00" y="3971926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W3 </a:t>
            </a:r>
          </a:p>
        </p:txBody>
      </p:sp>
      <p:sp>
        <p:nvSpPr>
          <p:cNvPr id="10248" name="TextBox 2">
            <a:extLst>
              <a:ext uri="{FF2B5EF4-FFF2-40B4-BE49-F238E27FC236}">
                <a16:creationId xmlns:a16="http://schemas.microsoft.com/office/drawing/2014/main" id="{7932BC76-D98F-47ED-9541-EBAD1E2B6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2827339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400" b="1" i="1"/>
              <a:t>f</a:t>
            </a:r>
            <a:r>
              <a:rPr lang="en-GB" altLang="en-US" sz="4400" b="1"/>
              <a:t>(</a:t>
            </a:r>
            <a:r>
              <a:rPr lang="en-GB" altLang="en-US" sz="4400" b="1" i="1"/>
              <a:t>x</a:t>
            </a:r>
            <a:r>
              <a:rPr lang="en-GB" altLang="en-US" sz="4400" b="1"/>
              <a:t>)</a:t>
            </a:r>
          </a:p>
        </p:txBody>
      </p:sp>
      <p:sp>
        <p:nvSpPr>
          <p:cNvPr id="10249" name="TextBox 39">
            <a:extLst>
              <a:ext uri="{FF2B5EF4-FFF2-40B4-BE49-F238E27FC236}">
                <a16:creationId xmlns:a16="http://schemas.microsoft.com/office/drawing/2014/main" id="{90AEB431-A7AF-45F2-932C-4F9137EE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1" y="5124451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</a:t>
            </a:r>
          </a:p>
        </p:txBody>
      </p:sp>
      <p:sp>
        <p:nvSpPr>
          <p:cNvPr id="10250" name="TextBox 39">
            <a:extLst>
              <a:ext uri="{FF2B5EF4-FFF2-40B4-BE49-F238E27FC236}">
                <a16:creationId xmlns:a16="http://schemas.microsoft.com/office/drawing/2014/main" id="{310547DC-0929-4D68-8A23-9ECA6B3B6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29670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-2.5</a:t>
            </a:r>
          </a:p>
        </p:txBody>
      </p:sp>
      <p:sp>
        <p:nvSpPr>
          <p:cNvPr id="10251" name="TextBox 39">
            <a:extLst>
              <a:ext uri="{FF2B5EF4-FFF2-40B4-BE49-F238E27FC236}">
                <a16:creationId xmlns:a16="http://schemas.microsoft.com/office/drawing/2014/main" id="{0917D65A-2FB4-4386-B47D-FD346865D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841376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-0.06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>
            <a:extLst>
              <a:ext uri="{FF2B5EF4-FFF2-40B4-BE49-F238E27FC236}">
                <a16:creationId xmlns:a16="http://schemas.microsoft.com/office/drawing/2014/main" id="{926EBB97-5175-4E77-BE54-38AAED4F9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3" y="1071564"/>
            <a:ext cx="7143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4" descr="f(x) = \frac{1}{1 + \mathrm e^{-x}} ">
            <a:extLst>
              <a:ext uri="{FF2B5EF4-FFF2-40B4-BE49-F238E27FC236}">
                <a16:creationId xmlns:a16="http://schemas.microsoft.com/office/drawing/2014/main" id="{18E0E3FE-BA2F-49E1-BB11-19FEFA3E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14314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>
            <a:extLst>
              <a:ext uri="{FF2B5EF4-FFF2-40B4-BE49-F238E27FC236}">
                <a16:creationId xmlns:a16="http://schemas.microsoft.com/office/drawing/2014/main" id="{57BA00C1-54A5-437C-A998-28410C5A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1">
            <a:extLst>
              <a:ext uri="{FF2B5EF4-FFF2-40B4-BE49-F238E27FC236}">
                <a16:creationId xmlns:a16="http://schemas.microsoft.com/office/drawing/2014/main" id="{6091587C-193D-4625-93CF-0DB888375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1" y="1757363"/>
            <a:ext cx="569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2.7</a:t>
            </a:r>
          </a:p>
        </p:txBody>
      </p:sp>
      <p:sp>
        <p:nvSpPr>
          <p:cNvPr id="11270" name="TextBox 35">
            <a:extLst>
              <a:ext uri="{FF2B5EF4-FFF2-40B4-BE49-F238E27FC236}">
                <a16:creationId xmlns:a16="http://schemas.microsoft.com/office/drawing/2014/main" id="{DD177B1B-8834-4196-B687-0F3782E39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76" y="2824163"/>
            <a:ext cx="671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-8.6</a:t>
            </a:r>
          </a:p>
        </p:txBody>
      </p:sp>
      <p:sp>
        <p:nvSpPr>
          <p:cNvPr id="11271" name="TextBox 36">
            <a:extLst>
              <a:ext uri="{FF2B5EF4-FFF2-40B4-BE49-F238E27FC236}">
                <a16:creationId xmlns:a16="http://schemas.microsoft.com/office/drawing/2014/main" id="{2005CFF9-E7D6-4F16-B86F-D2AA2DC64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700" y="3971926"/>
            <a:ext cx="87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0.002</a:t>
            </a:r>
          </a:p>
        </p:txBody>
      </p:sp>
      <p:sp>
        <p:nvSpPr>
          <p:cNvPr id="11272" name="TextBox 2">
            <a:extLst>
              <a:ext uri="{FF2B5EF4-FFF2-40B4-BE49-F238E27FC236}">
                <a16:creationId xmlns:a16="http://schemas.microsoft.com/office/drawing/2014/main" id="{09CA0B7E-7A85-4D2D-8410-7F1171492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2827339"/>
            <a:ext cx="10287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400" b="1" i="1"/>
              <a:t>f</a:t>
            </a:r>
            <a:r>
              <a:rPr lang="en-GB" altLang="en-US" sz="4400" b="1"/>
              <a:t>(</a:t>
            </a:r>
            <a:r>
              <a:rPr lang="en-GB" altLang="en-US" sz="4400" b="1" i="1"/>
              <a:t>x</a:t>
            </a:r>
            <a:r>
              <a:rPr lang="en-GB" altLang="en-US" sz="4400" b="1"/>
              <a:t>)</a:t>
            </a:r>
          </a:p>
        </p:txBody>
      </p:sp>
      <p:sp>
        <p:nvSpPr>
          <p:cNvPr id="11273" name="TextBox 39">
            <a:extLst>
              <a:ext uri="{FF2B5EF4-FFF2-40B4-BE49-F238E27FC236}">
                <a16:creationId xmlns:a16="http://schemas.microsoft.com/office/drawing/2014/main" id="{64609633-7275-4F76-AD85-8CAEF696D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1" y="5124451"/>
            <a:ext cx="568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</a:t>
            </a:r>
          </a:p>
        </p:txBody>
      </p:sp>
      <p:sp>
        <p:nvSpPr>
          <p:cNvPr id="11274" name="TextBox 39">
            <a:extLst>
              <a:ext uri="{FF2B5EF4-FFF2-40B4-BE49-F238E27FC236}">
                <a16:creationId xmlns:a16="http://schemas.microsoft.com/office/drawing/2014/main" id="{BFCC9B97-E851-40B1-A781-A54C45B6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2967038"/>
            <a:ext cx="67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-2.5</a:t>
            </a:r>
          </a:p>
        </p:txBody>
      </p:sp>
      <p:sp>
        <p:nvSpPr>
          <p:cNvPr id="11275" name="TextBox 39">
            <a:extLst>
              <a:ext uri="{FF2B5EF4-FFF2-40B4-BE49-F238E27FC236}">
                <a16:creationId xmlns:a16="http://schemas.microsoft.com/office/drawing/2014/main" id="{5C8AA505-770F-46B3-8830-F5B6104EC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841376"/>
            <a:ext cx="825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-0.06</a:t>
            </a:r>
          </a:p>
        </p:txBody>
      </p:sp>
      <p:sp>
        <p:nvSpPr>
          <p:cNvPr id="11276" name="TextBox 1">
            <a:extLst>
              <a:ext uri="{FF2B5EF4-FFF2-40B4-BE49-F238E27FC236}">
                <a16:creationId xmlns:a16="http://schemas.microsoft.com/office/drawing/2014/main" id="{82FC74FE-04FC-4A92-A3B0-0CD36BF1D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6" y="4102101"/>
            <a:ext cx="5999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x =  -</a:t>
            </a:r>
            <a:r>
              <a:rPr lang="en-GB" altLang="en-US" sz="2400"/>
              <a:t>0.06×2.7 + 2.5×8.6 + 1.4×0.002  = 21.34 </a:t>
            </a:r>
            <a:endParaRPr lang="en-GB" altLang="en-US" sz="2400"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89FD10E-84B7-4715-BFA4-FF36219F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TextBox 1">
            <a:extLst>
              <a:ext uri="{FF2B5EF4-FFF2-40B4-BE49-F238E27FC236}">
                <a16:creationId xmlns:a16="http://schemas.microsoft.com/office/drawing/2014/main" id="{C5EEF66F-0355-46A1-8688-FEDABA83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i="1" dirty="0">
                <a:solidFill>
                  <a:schemeClr val="accent2">
                    <a:lumMod val="75000"/>
                  </a:schemeClr>
                </a:solidFill>
              </a:rPr>
              <a:t>A  dataset</a:t>
            </a:r>
          </a:p>
          <a:p>
            <a:pPr eaLnBrk="1" hangingPunct="1">
              <a:defRPr/>
            </a:pPr>
            <a:r>
              <a:rPr lang="en-GB" altLang="en-US" b="1" i="1" dirty="0"/>
              <a:t>Fields               class</a:t>
            </a:r>
          </a:p>
          <a:p>
            <a:pPr eaLnBrk="1" hangingPunct="1">
              <a:defRPr/>
            </a:pPr>
            <a:r>
              <a:rPr lang="en-GB" altLang="en-US" dirty="0"/>
              <a:t>1.4  2.7   1.9         0</a:t>
            </a:r>
          </a:p>
          <a:p>
            <a:pPr eaLnBrk="1" hangingPunct="1">
              <a:defRPr/>
            </a:pPr>
            <a:r>
              <a:rPr lang="en-GB" altLang="en-US" dirty="0"/>
              <a:t>3.8  3.4   3.2         0</a:t>
            </a:r>
          </a:p>
          <a:p>
            <a:pPr eaLnBrk="1" hangingPunct="1">
              <a:defRPr/>
            </a:pPr>
            <a:r>
              <a:rPr lang="en-GB" altLang="en-US" dirty="0"/>
              <a:t>6.4  2.8   1.7         1</a:t>
            </a:r>
          </a:p>
          <a:p>
            <a:pPr eaLnBrk="1" hangingPunct="1">
              <a:defRPr/>
            </a:pPr>
            <a:r>
              <a:rPr lang="en-GB" altLang="en-US" dirty="0"/>
              <a:t>4.1  0.1   0.2         0</a:t>
            </a:r>
          </a:p>
          <a:p>
            <a:pPr eaLnBrk="1" hangingPunct="1">
              <a:defRPr/>
            </a:pPr>
            <a:r>
              <a:rPr lang="en-GB" altLang="en-US" dirty="0" err="1"/>
              <a:t>etc</a:t>
            </a:r>
            <a:r>
              <a:rPr lang="en-GB" altLang="en-US" dirty="0"/>
              <a:t> 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C0BE008-5999-4D82-A9CE-B34FDAD7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TextBox 1">
            <a:extLst>
              <a:ext uri="{FF2B5EF4-FFF2-40B4-BE49-F238E27FC236}">
                <a16:creationId xmlns:a16="http://schemas.microsoft.com/office/drawing/2014/main" id="{0DE108C1-99E1-4F46-9D6C-80F6AD3B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703264"/>
            <a:ext cx="3798888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the neural network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53C5CE3-8527-4122-A22F-EFCF0B52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TextBox 1">
            <a:extLst>
              <a:ext uri="{FF2B5EF4-FFF2-40B4-BE49-F238E27FC236}">
                <a16:creationId xmlns:a16="http://schemas.microsoft.com/office/drawing/2014/main" id="{B778F5C9-6BDA-4591-A930-BC9BA988C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4340" name="TextBox 2">
            <a:extLst>
              <a:ext uri="{FF2B5EF4-FFF2-40B4-BE49-F238E27FC236}">
                <a16:creationId xmlns:a16="http://schemas.microsoft.com/office/drawing/2014/main" id="{EFD20AAD-9E9D-40EC-B936-DF1547D31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41783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Initialise with random weights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8A9A507-3390-4855-B84C-E0CE502B2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extBox 1">
            <a:extLst>
              <a:ext uri="{FF2B5EF4-FFF2-40B4-BE49-F238E27FC236}">
                <a16:creationId xmlns:a16="http://schemas.microsoft.com/office/drawing/2014/main" id="{C0B68EBB-80E2-4992-B5DA-8BC49355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5364" name="TextBox 2">
            <a:extLst>
              <a:ext uri="{FF2B5EF4-FFF2-40B4-BE49-F238E27FC236}">
                <a16:creationId xmlns:a16="http://schemas.microsoft.com/office/drawing/2014/main" id="{36C54ACB-7085-4C4E-AC6D-982BAF82A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B848C2-D737-4E90-AC29-05D02D513FE0}"/>
              </a:ext>
            </a:extLst>
          </p:cNvPr>
          <p:cNvSpPr/>
          <p:nvPr/>
        </p:nvSpPr>
        <p:spPr>
          <a:xfrm>
            <a:off x="1938338" y="1416051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366" name="Rectangle 5">
            <a:extLst>
              <a:ext uri="{FF2B5EF4-FFF2-40B4-BE49-F238E27FC236}">
                <a16:creationId xmlns:a16="http://schemas.microsoft.com/office/drawing/2014/main" id="{3CE865B2-47E7-4DFB-AE93-A74E49042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88331D3-8CC1-4E67-A4B0-A9E75D3F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TextBox 1">
            <a:extLst>
              <a:ext uri="{FF2B5EF4-FFF2-40B4-BE49-F238E27FC236}">
                <a16:creationId xmlns:a16="http://schemas.microsoft.com/office/drawing/2014/main" id="{80002855-4EE9-44D1-AA8A-EF3516DE1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6388" name="TextBox 2">
            <a:extLst>
              <a:ext uri="{FF2B5EF4-FFF2-40B4-BE49-F238E27FC236}">
                <a16:creationId xmlns:a16="http://schemas.microsoft.com/office/drawing/2014/main" id="{9F77C2A9-AF49-4180-B9C9-7B938DABC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1" y="955676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E0A2FF-8503-460C-9084-4350C180D7CE}"/>
              </a:ext>
            </a:extLst>
          </p:cNvPr>
          <p:cNvSpPr/>
          <p:nvPr/>
        </p:nvSpPr>
        <p:spPr>
          <a:xfrm>
            <a:off x="1938338" y="1416051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38410B0E-A197-4577-BEE1-4047A7680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51085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E0E547E7-D045-4C80-B63C-8A2CC8B5C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TextBox 1">
            <a:extLst>
              <a:ext uri="{FF2B5EF4-FFF2-40B4-BE49-F238E27FC236}">
                <a16:creationId xmlns:a16="http://schemas.microsoft.com/office/drawing/2014/main" id="{6192C059-0C5C-4F34-A8F0-F882427A5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7412" name="TextBox 2">
            <a:extLst>
              <a:ext uri="{FF2B5EF4-FFF2-40B4-BE49-F238E27FC236}">
                <a16:creationId xmlns:a16="http://schemas.microsoft.com/office/drawing/2014/main" id="{A1DE6581-FE53-4B96-B5B4-AA3435D26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7D71EB-0C6E-4BE5-A86C-EBB5CD63FF0A}"/>
              </a:ext>
            </a:extLst>
          </p:cNvPr>
          <p:cNvSpPr/>
          <p:nvPr/>
        </p:nvSpPr>
        <p:spPr>
          <a:xfrm>
            <a:off x="1938338" y="1416051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414" name="Rectangle 5">
            <a:extLst>
              <a:ext uri="{FF2B5EF4-FFF2-40B4-BE49-F238E27FC236}">
                <a16:creationId xmlns:a16="http://schemas.microsoft.com/office/drawing/2014/main" id="{259C7BC2-2185-4803-AA9C-F98A5A42A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50323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 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 b="1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 </a:t>
            </a:r>
            <a:r>
              <a:rPr lang="en-GB" altLang="en-US" sz="2400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E348A22-3332-4139-9820-2C08602B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extBox 1">
            <a:extLst>
              <a:ext uri="{FF2B5EF4-FFF2-40B4-BE49-F238E27FC236}">
                <a16:creationId xmlns:a16="http://schemas.microsoft.com/office/drawing/2014/main" id="{9FA4D065-F294-446C-89D5-3682AEDF5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1.4  2.7   1.9         </a:t>
            </a:r>
            <a:r>
              <a:rPr lang="en-GB" altLang="en-US" sz="2400">
                <a:solidFill>
                  <a:srgbClr val="FF0000"/>
                </a:solidFill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6.4  2.8   1.7         1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8436" name="TextBox 2">
            <a:extLst>
              <a:ext uri="{FF2B5EF4-FFF2-40B4-BE49-F238E27FC236}">
                <a16:creationId xmlns:a16="http://schemas.microsoft.com/office/drawing/2014/main" id="{4F18DF19-7E74-4758-9A54-E670F3A87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FF7FDD-8619-489C-85E5-5660D35CDCB0}"/>
              </a:ext>
            </a:extLst>
          </p:cNvPr>
          <p:cNvSpPr/>
          <p:nvPr/>
        </p:nvSpPr>
        <p:spPr>
          <a:xfrm>
            <a:off x="1938338" y="1416051"/>
            <a:ext cx="2747962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438" name="Rectangle 5">
            <a:extLst>
              <a:ext uri="{FF2B5EF4-FFF2-40B4-BE49-F238E27FC236}">
                <a16:creationId xmlns:a16="http://schemas.microsoft.com/office/drawing/2014/main" id="{4DFAEA5B-181D-491B-8AED-A6AA2C17E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84439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2.7                                                    </a:t>
            </a:r>
            <a:r>
              <a:rPr lang="en-GB" altLang="en-US" sz="2400" b="1">
                <a:solidFill>
                  <a:srgbClr val="0033CC"/>
                </a:solidFill>
              </a:rPr>
              <a:t>0.8 </a:t>
            </a:r>
            <a:endParaRPr lang="en-GB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 b="1">
                <a:solidFill>
                  <a:srgbClr val="FF0000"/>
                </a:solidFill>
              </a:rPr>
              <a:t>0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1.9 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 </a:t>
            </a:r>
            <a:r>
              <a:rPr lang="en-GB" altLang="en-US" sz="2400">
                <a:solidFill>
                  <a:srgbClr val="0033CC"/>
                </a:solidFill>
              </a:rPr>
              <a:t>0.8</a:t>
            </a:r>
            <a:endParaRPr lang="en-GB" altLang="en-US" sz="2400">
              <a:solidFill>
                <a:srgbClr val="FF0000"/>
              </a:solidFill>
            </a:endParaRPr>
          </a:p>
        </p:txBody>
      </p:sp>
      <p:pic>
        <p:nvPicPr>
          <p:cNvPr id="18439" name="Picture 4">
            <a:extLst>
              <a:ext uri="{FF2B5EF4-FFF2-40B4-BE49-F238E27FC236}">
                <a16:creationId xmlns:a16="http://schemas.microsoft.com/office/drawing/2014/main" id="{6523D152-764C-4346-AD58-957858CC6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2459039"/>
            <a:ext cx="8255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4">
            <a:extLst>
              <a:ext uri="{FF2B5EF4-FFF2-40B4-BE49-F238E27FC236}">
                <a16:creationId xmlns:a16="http://schemas.microsoft.com/office/drawing/2014/main" id="{2041B51E-1603-40DD-AE8F-1FF3D87C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14" y="3517900"/>
            <a:ext cx="7397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95800" y="3797301"/>
            <a:ext cx="3124200" cy="1897907"/>
            <a:chOff x="2806700" y="3998831"/>
            <a:chExt cx="2539492" cy="1640721"/>
          </a:xfrm>
        </p:grpSpPr>
        <p:pic>
          <p:nvPicPr>
            <p:cNvPr id="23" name="Picture 22" descr="m2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66292" y="5320268"/>
              <a:ext cx="1111714" cy="31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17185" y="1338971"/>
            <a:ext cx="74009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Supervised</a:t>
            </a:r>
            <a:r>
              <a:rPr lang="en-US" dirty="0"/>
              <a:t>: Learning with a </a:t>
            </a:r>
            <a:r>
              <a:rPr lang="en-US" b="1" dirty="0">
                <a:solidFill>
                  <a:srgbClr val="E68230"/>
                </a:solidFill>
              </a:rPr>
              <a:t>labeled training</a:t>
            </a:r>
            <a:r>
              <a:rPr lang="en-US" dirty="0"/>
              <a:t> set</a:t>
            </a:r>
          </a:p>
          <a:p>
            <a:r>
              <a:rPr lang="en-US" dirty="0"/>
              <a:t>Example: email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with already labeled emails</a:t>
            </a:r>
          </a:p>
          <a:p>
            <a:endParaRPr lang="en-US" dirty="0"/>
          </a:p>
          <a:p>
            <a:r>
              <a:rPr lang="en-US" b="1" dirty="0"/>
              <a:t>Unsupervised</a:t>
            </a:r>
            <a:r>
              <a:rPr lang="en-US" dirty="0"/>
              <a:t>: Discover </a:t>
            </a:r>
            <a:r>
              <a:rPr lang="en-US" b="1" dirty="0">
                <a:solidFill>
                  <a:srgbClr val="E68230"/>
                </a:solidFill>
              </a:rPr>
              <a:t>patterns</a:t>
            </a:r>
            <a:r>
              <a:rPr lang="en-US" dirty="0"/>
              <a:t> in </a:t>
            </a:r>
            <a:r>
              <a:rPr lang="en-US" b="1" dirty="0">
                <a:solidFill>
                  <a:srgbClr val="E68230"/>
                </a:solidFill>
              </a:rPr>
              <a:t>unlabeled</a:t>
            </a:r>
            <a:r>
              <a:rPr lang="en-US" dirty="0"/>
              <a:t> data</a:t>
            </a:r>
          </a:p>
          <a:p>
            <a:r>
              <a:rPr lang="en-US" dirty="0"/>
              <a:t>Example: </a:t>
            </a:r>
            <a:r>
              <a:rPr lang="en-US" i="1" dirty="0">
                <a:solidFill>
                  <a:srgbClr val="BA6016"/>
                </a:solidFill>
              </a:rPr>
              <a:t>cluster</a:t>
            </a:r>
            <a:r>
              <a:rPr lang="en-US" dirty="0">
                <a:solidFill>
                  <a:srgbClr val="BA6016"/>
                </a:solidFill>
              </a:rPr>
              <a:t> </a:t>
            </a:r>
            <a:r>
              <a:rPr lang="en-US" dirty="0"/>
              <a:t>similar documents based on text</a:t>
            </a:r>
          </a:p>
          <a:p>
            <a:endParaRPr lang="en-US" dirty="0"/>
          </a:p>
          <a:p>
            <a:r>
              <a:rPr lang="en-US" b="1" dirty="0"/>
              <a:t>Reinforcement learning</a:t>
            </a:r>
            <a:r>
              <a:rPr lang="en-US" dirty="0"/>
              <a:t>: learn to </a:t>
            </a:r>
            <a:r>
              <a:rPr lang="en-US" b="1" dirty="0">
                <a:solidFill>
                  <a:schemeClr val="accent2"/>
                </a:solidFill>
              </a:rPr>
              <a:t>act</a:t>
            </a:r>
            <a:r>
              <a:rPr lang="en-US" dirty="0"/>
              <a:t> based on </a:t>
            </a:r>
            <a:r>
              <a:rPr lang="en-US" b="1" dirty="0">
                <a:solidFill>
                  <a:srgbClr val="E68230"/>
                </a:solidFill>
              </a:rPr>
              <a:t>feedback/reward</a:t>
            </a:r>
          </a:p>
          <a:p>
            <a:r>
              <a:rPr lang="en-US" dirty="0"/>
              <a:t>Example: learn to play Go, reward: </a:t>
            </a:r>
            <a:r>
              <a:rPr lang="en-US" i="1" dirty="0">
                <a:solidFill>
                  <a:srgbClr val="BA6016"/>
                </a:solidFill>
              </a:rPr>
              <a:t>win or lose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Types of Learning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082234" y="4140200"/>
            <a:ext cx="2007166" cy="1549400"/>
            <a:chOff x="393134" y="4140200"/>
            <a:chExt cx="2007166" cy="1549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34" y="4140200"/>
              <a:ext cx="800100" cy="1117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587500" y="4229100"/>
              <a:ext cx="8128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87500" y="4775200"/>
              <a:ext cx="8128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9323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3644" y="5320268"/>
              <a:ext cx="164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01237" y="5798234"/>
            <a:ext cx="237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Detection</a:t>
            </a:r>
          </a:p>
          <a:p>
            <a:r>
              <a:rPr lang="en-US" dirty="0"/>
              <a:t>Sequence labeling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802317" y="4070350"/>
            <a:ext cx="2670726" cy="1619250"/>
            <a:chOff x="5635074" y="4070350"/>
            <a:chExt cx="2670726" cy="1619250"/>
          </a:xfrm>
        </p:grpSpPr>
        <p:pic>
          <p:nvPicPr>
            <p:cNvPr id="26" name="Picture 25" descr="220px-Cluster-2.sv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174" y="4070350"/>
              <a:ext cx="1870626" cy="124991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074" y="4140200"/>
              <a:ext cx="800100" cy="11176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643517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13217" y="5320268"/>
              <a:ext cx="128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</a:p>
          </p:txBody>
        </p:sp>
      </p:grpSp>
      <p:sp>
        <p:nvSpPr>
          <p:cNvPr id="2" name="Ορθογώνιο 1"/>
          <p:cNvSpPr/>
          <p:nvPr/>
        </p:nvSpPr>
        <p:spPr>
          <a:xfrm>
            <a:off x="5901043" y="633935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i="1" dirty="0"/>
              <a:t>http://</a:t>
            </a:r>
            <a:r>
              <a:rPr lang="en-US" sz="900" i="1" dirty="0" err="1"/>
              <a:t>mbjoseph.github.io</a:t>
            </a:r>
            <a:r>
              <a:rPr lang="en-US" sz="900" i="1" dirty="0"/>
              <a:t>/2013/11/27/</a:t>
            </a:r>
            <a:r>
              <a:rPr lang="en-US" sz="900" i="1" dirty="0" err="1"/>
              <a:t>measure.html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163644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4F93163-637B-453C-860B-5E96A583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TextBox 1">
            <a:extLst>
              <a:ext uri="{FF2B5EF4-FFF2-40B4-BE49-F238E27FC236}">
                <a16:creationId xmlns:a16="http://schemas.microsoft.com/office/drawing/2014/main" id="{785D5886-7975-40F5-9F30-1F73E41A1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19460" name="TextBox 2">
            <a:extLst>
              <a:ext uri="{FF2B5EF4-FFF2-40B4-BE49-F238E27FC236}">
                <a16:creationId xmlns:a16="http://schemas.microsoft.com/office/drawing/2014/main" id="{3A52C175-43BF-4917-B9ED-F49FDDCA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35893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pattern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4372A4-5D68-4225-B1C7-B145F80124FC}"/>
              </a:ext>
            </a:extLst>
          </p:cNvPr>
          <p:cNvSpPr/>
          <p:nvPr/>
        </p:nvSpPr>
        <p:spPr>
          <a:xfrm>
            <a:off x="1938338" y="2159001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462" name="Rectangle 5">
            <a:extLst>
              <a:ext uri="{FF2B5EF4-FFF2-40B4-BE49-F238E27FC236}">
                <a16:creationId xmlns:a16="http://schemas.microsoft.com/office/drawing/2014/main" id="{87B197D8-66BD-497B-AF9D-C0CD1F950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45704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1725E02-7654-4AF1-987D-959D3932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Box 1">
            <a:extLst>
              <a:ext uri="{FF2B5EF4-FFF2-40B4-BE49-F238E27FC236}">
                <a16:creationId xmlns:a16="http://schemas.microsoft.com/office/drawing/2014/main" id="{83631E88-1592-4F1C-AE6E-D84D4454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0484" name="TextBox 2">
            <a:extLst>
              <a:ext uri="{FF2B5EF4-FFF2-40B4-BE49-F238E27FC236}">
                <a16:creationId xmlns:a16="http://schemas.microsoft.com/office/drawing/2014/main" id="{3A52F975-B981-4D98-9356-DDE8B9466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1" y="955676"/>
            <a:ext cx="3967163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Feed it through to get output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F43296-D03F-4B5E-9016-4F98BB9E2620}"/>
              </a:ext>
            </a:extLst>
          </p:cNvPr>
          <p:cNvSpPr/>
          <p:nvPr/>
        </p:nvSpPr>
        <p:spPr>
          <a:xfrm>
            <a:off x="1938338" y="2159001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486" name="Rectangle 5">
            <a:extLst>
              <a:ext uri="{FF2B5EF4-FFF2-40B4-BE49-F238E27FC236}">
                <a16:creationId xmlns:a16="http://schemas.microsoft.com/office/drawing/2014/main" id="{6038EEE2-0299-462A-B01D-B1AC4E971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765264A-B21E-40CA-B3FF-C67EBB62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TextBox 1">
            <a:extLst>
              <a:ext uri="{FF2B5EF4-FFF2-40B4-BE49-F238E27FC236}">
                <a16:creationId xmlns:a16="http://schemas.microsoft.com/office/drawing/2014/main" id="{639AB6A3-2E03-4326-BFA3-CCB5BADB1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F37A6C5D-A0B4-4329-B076-5912BDB3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38814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Compare with target output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C1B1F8-5491-41A9-88BC-B83CAECADCCC}"/>
              </a:ext>
            </a:extLst>
          </p:cNvPr>
          <p:cNvSpPr/>
          <p:nvPr/>
        </p:nvSpPr>
        <p:spPr>
          <a:xfrm>
            <a:off x="1938338" y="2159001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E1D1C500-DF3B-4BAE-9877-513F2D240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>
                <a:solidFill>
                  <a:srgbClr val="FF0000"/>
                </a:solidFill>
              </a:rPr>
              <a:t>1</a:t>
            </a:r>
            <a:r>
              <a:rPr lang="en-GB" altLang="en-US" sz="280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</a:t>
            </a:r>
            <a:r>
              <a:rPr lang="en-GB" altLang="en-US" sz="2400">
                <a:solidFill>
                  <a:srgbClr val="0033CC"/>
                </a:solidFill>
              </a:rPr>
              <a:t>  -0.1</a:t>
            </a:r>
            <a:endParaRPr lang="en-GB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B55FD1B2-113E-435E-B689-76B96C8A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8125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TextBox 1">
            <a:extLst>
              <a:ext uri="{FF2B5EF4-FFF2-40B4-BE49-F238E27FC236}">
                <a16:creationId xmlns:a16="http://schemas.microsoft.com/office/drawing/2014/main" id="{10F84976-9E15-48AC-936C-00A8422CB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2532" name="TextBox 2">
            <a:extLst>
              <a:ext uri="{FF2B5EF4-FFF2-40B4-BE49-F238E27FC236}">
                <a16:creationId xmlns:a16="http://schemas.microsoft.com/office/drawing/2014/main" id="{29D5DC2F-5C3A-4E35-9181-47DCDD7A0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0" y="955676"/>
            <a:ext cx="4148138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Adjust weights based on error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8B159B-7B89-43F8-B65F-825A74A72E45}"/>
              </a:ext>
            </a:extLst>
          </p:cNvPr>
          <p:cNvSpPr/>
          <p:nvPr/>
        </p:nvSpPr>
        <p:spPr>
          <a:xfrm>
            <a:off x="1938338" y="2159001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D8807F4B-9EB5-4550-B15E-2FB9BBBA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>
                <a:solidFill>
                  <a:srgbClr val="FF0000"/>
                </a:solidFill>
              </a:rPr>
              <a:t>1</a:t>
            </a:r>
            <a:r>
              <a:rPr lang="en-GB" altLang="en-US" sz="280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</a:t>
            </a:r>
            <a:r>
              <a:rPr lang="en-GB" altLang="en-US" sz="2400">
                <a:solidFill>
                  <a:srgbClr val="0033CC"/>
                </a:solidFill>
              </a:rPr>
              <a:t>  -0.1</a:t>
            </a:r>
            <a:endParaRPr lang="en-GB" altLang="en-US" sz="2400">
              <a:solidFill>
                <a:srgbClr val="FF0000"/>
              </a:solidFill>
            </a:endParaRPr>
          </a:p>
        </p:txBody>
      </p:sp>
      <p:pic>
        <p:nvPicPr>
          <p:cNvPr id="22535" name="Picture 4">
            <a:extLst>
              <a:ext uri="{FF2B5EF4-FFF2-40B4-BE49-F238E27FC236}">
                <a16:creationId xmlns:a16="http://schemas.microsoft.com/office/drawing/2014/main" id="{529F4964-9D13-4C0C-AF4F-F8B46A53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6729413" y="3173414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>
            <a:extLst>
              <a:ext uri="{FF2B5EF4-FFF2-40B4-BE49-F238E27FC236}">
                <a16:creationId xmlns:a16="http://schemas.microsoft.com/office/drawing/2014/main" id="{B9DDE6D6-EE87-4CA3-96EA-82EA4428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8250238" y="2857501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41C90DA-291A-4310-BA90-0E3E0CE8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2362201"/>
            <a:ext cx="379412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TextBox 1">
            <a:extLst>
              <a:ext uri="{FF2B5EF4-FFF2-40B4-BE49-F238E27FC236}">
                <a16:creationId xmlns:a16="http://schemas.microsoft.com/office/drawing/2014/main" id="{CA7DE3F2-B890-4353-BBA8-72727F78C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1" y="703264"/>
            <a:ext cx="27400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i="1"/>
              <a:t>Training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/>
              <a:t>Fields              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1.4  2.7   1.9         0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3.8  3.4   3.2         0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accent2"/>
                </a:solidFill>
              </a:rPr>
              <a:t>6.4  2.8   1.7         </a:t>
            </a:r>
            <a:r>
              <a:rPr lang="en-GB" altLang="en-US" sz="240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4.1  0.1   0.2         0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/>
              <a:t>etc …</a:t>
            </a:r>
          </a:p>
        </p:txBody>
      </p:sp>
      <p:sp>
        <p:nvSpPr>
          <p:cNvPr id="23556" name="TextBox 2">
            <a:extLst>
              <a:ext uri="{FF2B5EF4-FFF2-40B4-BE49-F238E27FC236}">
                <a16:creationId xmlns:a16="http://schemas.microsoft.com/office/drawing/2014/main" id="{835FBC84-AAF6-4E05-A5C0-5BA8C8A68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201" y="955676"/>
            <a:ext cx="196532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And so on ….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6A6C7F-1559-4874-B69A-975389C283BE}"/>
              </a:ext>
            </a:extLst>
          </p:cNvPr>
          <p:cNvSpPr/>
          <p:nvPr/>
        </p:nvSpPr>
        <p:spPr>
          <a:xfrm>
            <a:off x="1938338" y="2159001"/>
            <a:ext cx="2747962" cy="441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558" name="Rectangle 5">
            <a:extLst>
              <a:ext uri="{FF2B5EF4-FFF2-40B4-BE49-F238E27FC236}">
                <a16:creationId xmlns:a16="http://schemas.microsoft.com/office/drawing/2014/main" id="{6034EAEF-3F96-42EA-B293-46EFA9389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1" y="2487613"/>
            <a:ext cx="89566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6.4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2.8                                                     0.9                                        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0033CC"/>
                </a:solidFill>
              </a:rPr>
              <a:t>                                                  </a:t>
            </a:r>
            <a:r>
              <a:rPr lang="en-GB" altLang="en-US" sz="2800">
                <a:solidFill>
                  <a:srgbClr val="FF0000"/>
                </a:solidFill>
              </a:rPr>
              <a:t>1</a:t>
            </a:r>
            <a:r>
              <a:rPr lang="en-GB" altLang="en-US" sz="2800">
                <a:solidFill>
                  <a:srgbClr val="0033CC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33CC"/>
                </a:solidFill>
              </a:rPr>
              <a:t>1.7                                          </a:t>
            </a:r>
            <a:r>
              <a:rPr lang="en-GB" altLang="en-US" sz="2400" i="1">
                <a:solidFill>
                  <a:srgbClr val="0033CC"/>
                </a:solidFill>
              </a:rPr>
              <a:t>error</a:t>
            </a:r>
            <a:r>
              <a:rPr lang="en-GB" altLang="en-US" sz="2400">
                <a:solidFill>
                  <a:srgbClr val="0033CC"/>
                </a:solidFill>
              </a:rPr>
              <a:t>  -0.1</a:t>
            </a:r>
            <a:endParaRPr lang="en-GB" altLang="en-US" sz="2400">
              <a:solidFill>
                <a:srgbClr val="FF0000"/>
              </a:solidFill>
            </a:endParaRPr>
          </a:p>
        </p:txBody>
      </p:sp>
      <p:pic>
        <p:nvPicPr>
          <p:cNvPr id="23559" name="Picture 4">
            <a:extLst>
              <a:ext uri="{FF2B5EF4-FFF2-40B4-BE49-F238E27FC236}">
                <a16:creationId xmlns:a16="http://schemas.microsoft.com/office/drawing/2014/main" id="{4DCEEFAC-81CD-490A-9052-8C9601A1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>
            <a:off x="6729413" y="3152776"/>
            <a:ext cx="82391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4">
            <a:extLst>
              <a:ext uri="{FF2B5EF4-FFF2-40B4-BE49-F238E27FC236}">
                <a16:creationId xmlns:a16="http://schemas.microsoft.com/office/drawing/2014/main" id="{17354D55-4B8F-4FF8-ABDA-E26DE315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76002" flipH="1" flipV="1">
            <a:off x="8250238" y="2836864"/>
            <a:ext cx="704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814AB-E5AB-4323-8706-C4B86C877D9B}"/>
              </a:ext>
            </a:extLst>
          </p:cNvPr>
          <p:cNvSpPr txBox="1"/>
          <p:nvPr/>
        </p:nvSpPr>
        <p:spPr>
          <a:xfrm>
            <a:off x="2581276" y="4816475"/>
            <a:ext cx="5968301" cy="1477328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b="1" dirty="0">
                <a:solidFill>
                  <a:schemeClr val="bg1"/>
                </a:solidFill>
                <a:latin typeface="Times New Roman" charset="0"/>
                <a:cs typeface="Arial" charset="0"/>
              </a:rPr>
              <a:t>Repeat this thousands, maybe millions of times – each time</a:t>
            </a:r>
          </a:p>
          <a:p>
            <a:pPr eaLnBrk="1" hangingPunct="1">
              <a:defRPr/>
            </a:pPr>
            <a:r>
              <a:rPr lang="en-GB" b="1" dirty="0">
                <a:solidFill>
                  <a:schemeClr val="bg1"/>
                </a:solidFill>
                <a:latin typeface="Times New Roman" charset="0"/>
                <a:cs typeface="Arial" charset="0"/>
              </a:rPr>
              <a:t>taking a random training instance, and making slight </a:t>
            </a:r>
          </a:p>
          <a:p>
            <a:pPr eaLnBrk="1" hangingPunct="1">
              <a:defRPr/>
            </a:pPr>
            <a:r>
              <a:rPr lang="en-GB" b="1" dirty="0">
                <a:solidFill>
                  <a:schemeClr val="bg1"/>
                </a:solidFill>
                <a:latin typeface="Times New Roman" charset="0"/>
                <a:cs typeface="Arial" charset="0"/>
              </a:rPr>
              <a:t>weight adjustments</a:t>
            </a:r>
          </a:p>
          <a:p>
            <a:pPr eaLnBrk="1" hangingPunct="1">
              <a:defRPr/>
            </a:pPr>
            <a:r>
              <a:rPr lang="en-GB" b="1" dirty="0">
                <a:solidFill>
                  <a:schemeClr val="accent4">
                    <a:lumMod val="95000"/>
                    <a:lumOff val="5000"/>
                  </a:schemeClr>
                </a:solidFill>
                <a:latin typeface="Times New Roman" charset="0"/>
                <a:cs typeface="Arial" charset="0"/>
              </a:rPr>
              <a:t>  </a:t>
            </a:r>
            <a:r>
              <a:rPr lang="en-GB" b="1" i="1" dirty="0">
                <a:solidFill>
                  <a:schemeClr val="accent4">
                    <a:lumMod val="95000"/>
                    <a:lumOff val="5000"/>
                  </a:schemeClr>
                </a:solidFill>
                <a:latin typeface="Times New Roman" charset="0"/>
                <a:cs typeface="Arial" charset="0"/>
              </a:rPr>
              <a:t>Algorithms for weight adjustment are designed to make</a:t>
            </a:r>
          </a:p>
          <a:p>
            <a:pPr eaLnBrk="1" hangingPunct="1">
              <a:defRPr/>
            </a:pPr>
            <a:r>
              <a:rPr lang="en-GB" b="1" i="1" dirty="0">
                <a:solidFill>
                  <a:schemeClr val="accent4">
                    <a:lumMod val="95000"/>
                    <a:lumOff val="5000"/>
                  </a:schemeClr>
                </a:solidFill>
                <a:latin typeface="Times New Roman" charset="0"/>
                <a:cs typeface="Arial" charset="0"/>
              </a:rPr>
              <a:t>changes that will reduce the error</a:t>
            </a:r>
            <a:endParaRPr lang="en-GB" b="1" dirty="0">
              <a:solidFill>
                <a:schemeClr val="accent4">
                  <a:lumMod val="95000"/>
                  <a:lumOff val="5000"/>
                </a:schemeClr>
              </a:solidFill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880C7071-46BF-448C-92DE-B861FB3E5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025087-5368-49B3-B118-6B43C77E3F7C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FCE236-6270-444A-AD51-60D68D9B7116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90D2A8-C8C9-442F-B56B-7A388770C010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3BCFEF-57E7-490E-BBA9-56C052F432BE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118557-A142-4BDB-8E6C-26223EED42E3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16B198-B7D9-48C4-9EF8-A4C26DDDB978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147EB7-1327-4888-A70E-DB4CA6CBCE4E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E73110-D3CD-4544-849B-663280BE20C4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C780CF-D4DE-4578-B960-3D682171B5AA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B0A23E-98BC-4336-8972-E8509A5CC73F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9AEC97-E225-4341-98A2-929DBD861401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F373CB-5342-4641-934B-B4752A306021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C92910-434F-4390-81D3-29A8CA3FFA77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87BE91-FC23-4B92-8AF9-4C034804D5BB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6C5CCA-F8CC-4EBB-8BB7-90F93DBD1213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5F012E-D704-4264-BB65-0157946724D8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F36E00-A6B5-46E8-8344-79F5B8048E29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114BBC-51A6-4CAB-8EDD-9D589430B5E6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75A7C2-6118-4789-98CA-63710088AD10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E25E5-C7FE-412F-9AB4-DF3125B7383F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39C6EE-BB9C-4A25-847E-60BFDBB85075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FCA449-61D5-4111-8C28-7B6EB668351A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8EBCDC-40C4-4FE6-994B-123924AAD3F8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1FB3D7-E565-45FE-B019-1775FF1E5387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495E65-FBCD-4F51-97A5-EE48358D0521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B3B5189-C6FC-497E-9C5A-3A73BB2F4B30}"/>
              </a:ext>
            </a:extLst>
          </p:cNvPr>
          <p:cNvSpPr/>
          <p:nvPr/>
        </p:nvSpPr>
        <p:spPr>
          <a:xfrm>
            <a:off x="2509839" y="2214563"/>
            <a:ext cx="6726237" cy="2178050"/>
          </a:xfrm>
          <a:custGeom>
            <a:avLst/>
            <a:gdLst>
              <a:gd name="connsiteX0" fmla="*/ 0 w 5733402"/>
              <a:gd name="connsiteY0" fmla="*/ 812800 h 1229760"/>
              <a:gd name="connsiteX1" fmla="*/ 30480 w 5733402"/>
              <a:gd name="connsiteY1" fmla="*/ 721360 h 1229760"/>
              <a:gd name="connsiteX2" fmla="*/ 264160 w 5733402"/>
              <a:gd name="connsiteY2" fmla="*/ 731520 h 1229760"/>
              <a:gd name="connsiteX3" fmla="*/ 284480 w 5733402"/>
              <a:gd name="connsiteY3" fmla="*/ 762000 h 1229760"/>
              <a:gd name="connsiteX4" fmla="*/ 314960 w 5733402"/>
              <a:gd name="connsiteY4" fmla="*/ 792480 h 1229760"/>
              <a:gd name="connsiteX5" fmla="*/ 335280 w 5733402"/>
              <a:gd name="connsiteY5" fmla="*/ 822960 h 1229760"/>
              <a:gd name="connsiteX6" fmla="*/ 365760 w 5733402"/>
              <a:gd name="connsiteY6" fmla="*/ 863600 h 1229760"/>
              <a:gd name="connsiteX7" fmla="*/ 396240 w 5733402"/>
              <a:gd name="connsiteY7" fmla="*/ 985520 h 1229760"/>
              <a:gd name="connsiteX8" fmla="*/ 406400 w 5733402"/>
              <a:gd name="connsiteY8" fmla="*/ 1016000 h 1229760"/>
              <a:gd name="connsiteX9" fmla="*/ 416560 w 5733402"/>
              <a:gd name="connsiteY9" fmla="*/ 1076960 h 1229760"/>
              <a:gd name="connsiteX10" fmla="*/ 447040 w 5733402"/>
              <a:gd name="connsiteY10" fmla="*/ 1158240 h 1229760"/>
              <a:gd name="connsiteX11" fmla="*/ 467360 w 5733402"/>
              <a:gd name="connsiteY11" fmla="*/ 1188720 h 1229760"/>
              <a:gd name="connsiteX12" fmla="*/ 477520 w 5733402"/>
              <a:gd name="connsiteY12" fmla="*/ 1219200 h 1229760"/>
              <a:gd name="connsiteX13" fmla="*/ 528320 w 5733402"/>
              <a:gd name="connsiteY13" fmla="*/ 1229360 h 1229760"/>
              <a:gd name="connsiteX14" fmla="*/ 1158240 w 5733402"/>
              <a:gd name="connsiteY14" fmla="*/ 1168400 h 1229760"/>
              <a:gd name="connsiteX15" fmla="*/ 1402080 w 5733402"/>
              <a:gd name="connsiteY15" fmla="*/ 1117600 h 1229760"/>
              <a:gd name="connsiteX16" fmla="*/ 1493520 w 5733402"/>
              <a:gd name="connsiteY16" fmla="*/ 1097280 h 1229760"/>
              <a:gd name="connsiteX17" fmla="*/ 1554480 w 5733402"/>
              <a:gd name="connsiteY17" fmla="*/ 1076960 h 1229760"/>
              <a:gd name="connsiteX18" fmla="*/ 1554480 w 5733402"/>
              <a:gd name="connsiteY18" fmla="*/ 904240 h 1229760"/>
              <a:gd name="connsiteX19" fmla="*/ 1595120 w 5733402"/>
              <a:gd name="connsiteY19" fmla="*/ 853440 h 1229760"/>
              <a:gd name="connsiteX20" fmla="*/ 1737360 w 5733402"/>
              <a:gd name="connsiteY20" fmla="*/ 833120 h 1229760"/>
              <a:gd name="connsiteX21" fmla="*/ 1981200 w 5733402"/>
              <a:gd name="connsiteY21" fmla="*/ 772160 h 1229760"/>
              <a:gd name="connsiteX22" fmla="*/ 2306320 w 5733402"/>
              <a:gd name="connsiteY22" fmla="*/ 741680 h 1229760"/>
              <a:gd name="connsiteX23" fmla="*/ 2763520 w 5733402"/>
              <a:gd name="connsiteY23" fmla="*/ 660400 h 1229760"/>
              <a:gd name="connsiteX24" fmla="*/ 2915920 w 5733402"/>
              <a:gd name="connsiteY24" fmla="*/ 650240 h 1229760"/>
              <a:gd name="connsiteX25" fmla="*/ 3027680 w 5733402"/>
              <a:gd name="connsiteY25" fmla="*/ 640080 h 1229760"/>
              <a:gd name="connsiteX26" fmla="*/ 3169920 w 5733402"/>
              <a:gd name="connsiteY26" fmla="*/ 629920 h 1229760"/>
              <a:gd name="connsiteX27" fmla="*/ 3098800 w 5733402"/>
              <a:gd name="connsiteY27" fmla="*/ 619760 h 1229760"/>
              <a:gd name="connsiteX28" fmla="*/ 3088640 w 5733402"/>
              <a:gd name="connsiteY28" fmla="*/ 538480 h 1229760"/>
              <a:gd name="connsiteX29" fmla="*/ 3048000 w 5733402"/>
              <a:gd name="connsiteY29" fmla="*/ 487680 h 1229760"/>
              <a:gd name="connsiteX30" fmla="*/ 3007360 w 5733402"/>
              <a:gd name="connsiteY30" fmla="*/ 457200 h 1229760"/>
              <a:gd name="connsiteX31" fmla="*/ 2946400 w 5733402"/>
              <a:gd name="connsiteY31" fmla="*/ 406400 h 1229760"/>
              <a:gd name="connsiteX32" fmla="*/ 2915920 w 5733402"/>
              <a:gd name="connsiteY32" fmla="*/ 396240 h 1229760"/>
              <a:gd name="connsiteX33" fmla="*/ 2885440 w 5733402"/>
              <a:gd name="connsiteY33" fmla="*/ 375920 h 1229760"/>
              <a:gd name="connsiteX34" fmla="*/ 2794000 w 5733402"/>
              <a:gd name="connsiteY34" fmla="*/ 355600 h 1229760"/>
              <a:gd name="connsiteX35" fmla="*/ 2834640 w 5733402"/>
              <a:gd name="connsiteY35" fmla="*/ 365760 h 1229760"/>
              <a:gd name="connsiteX36" fmla="*/ 3129280 w 5733402"/>
              <a:gd name="connsiteY36" fmla="*/ 355600 h 1229760"/>
              <a:gd name="connsiteX37" fmla="*/ 3149600 w 5733402"/>
              <a:gd name="connsiteY37" fmla="*/ 294640 h 1229760"/>
              <a:gd name="connsiteX38" fmla="*/ 3312160 w 5733402"/>
              <a:gd name="connsiteY38" fmla="*/ 243840 h 1229760"/>
              <a:gd name="connsiteX39" fmla="*/ 3515360 w 5733402"/>
              <a:gd name="connsiteY39" fmla="*/ 172720 h 1229760"/>
              <a:gd name="connsiteX40" fmla="*/ 4358640 w 5733402"/>
              <a:gd name="connsiteY40" fmla="*/ 20320 h 1229760"/>
              <a:gd name="connsiteX41" fmla="*/ 4612640 w 5733402"/>
              <a:gd name="connsiteY41" fmla="*/ 0 h 1229760"/>
              <a:gd name="connsiteX42" fmla="*/ 4693920 w 5733402"/>
              <a:gd name="connsiteY42" fmla="*/ 20320 h 1229760"/>
              <a:gd name="connsiteX43" fmla="*/ 4704080 w 5733402"/>
              <a:gd name="connsiteY43" fmla="*/ 60960 h 1229760"/>
              <a:gd name="connsiteX44" fmla="*/ 4724400 w 5733402"/>
              <a:gd name="connsiteY44" fmla="*/ 132080 h 1229760"/>
              <a:gd name="connsiteX45" fmla="*/ 4673600 w 5733402"/>
              <a:gd name="connsiteY45" fmla="*/ 375920 h 1229760"/>
              <a:gd name="connsiteX46" fmla="*/ 4632960 w 5733402"/>
              <a:gd name="connsiteY46" fmla="*/ 426720 h 1229760"/>
              <a:gd name="connsiteX47" fmla="*/ 4622800 w 5733402"/>
              <a:gd name="connsiteY47" fmla="*/ 457200 h 1229760"/>
              <a:gd name="connsiteX48" fmla="*/ 4592320 w 5733402"/>
              <a:gd name="connsiteY48" fmla="*/ 477520 h 1229760"/>
              <a:gd name="connsiteX49" fmla="*/ 4602480 w 5733402"/>
              <a:gd name="connsiteY49" fmla="*/ 528320 h 1229760"/>
              <a:gd name="connsiteX50" fmla="*/ 4622800 w 5733402"/>
              <a:gd name="connsiteY50" fmla="*/ 599440 h 1229760"/>
              <a:gd name="connsiteX51" fmla="*/ 4643120 w 5733402"/>
              <a:gd name="connsiteY51" fmla="*/ 1076960 h 1229760"/>
              <a:gd name="connsiteX52" fmla="*/ 4663440 w 5733402"/>
              <a:gd name="connsiteY52" fmla="*/ 1137920 h 1229760"/>
              <a:gd name="connsiteX53" fmla="*/ 4724400 w 5733402"/>
              <a:gd name="connsiteY53" fmla="*/ 1148080 h 1229760"/>
              <a:gd name="connsiteX54" fmla="*/ 4836160 w 5733402"/>
              <a:gd name="connsiteY54" fmla="*/ 1188720 h 1229760"/>
              <a:gd name="connsiteX55" fmla="*/ 5577840 w 5733402"/>
              <a:gd name="connsiteY55" fmla="*/ 1209040 h 1229760"/>
              <a:gd name="connsiteX56" fmla="*/ 5730240 w 5733402"/>
              <a:gd name="connsiteY56" fmla="*/ 1229360 h 1229760"/>
              <a:gd name="connsiteX57" fmla="*/ 5689600 w 5733402"/>
              <a:gd name="connsiteY57" fmla="*/ 1209040 h 1229760"/>
              <a:gd name="connsiteX58" fmla="*/ 5608320 w 5733402"/>
              <a:gd name="connsiteY58" fmla="*/ 1178560 h 122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733402" h="1229760">
                <a:moveTo>
                  <a:pt x="0" y="812800"/>
                </a:moveTo>
                <a:cubicBezTo>
                  <a:pt x="10160" y="782320"/>
                  <a:pt x="-228" y="730809"/>
                  <a:pt x="30480" y="721360"/>
                </a:cubicBezTo>
                <a:cubicBezTo>
                  <a:pt x="104999" y="698431"/>
                  <a:pt x="187172" y="719202"/>
                  <a:pt x="264160" y="731520"/>
                </a:cubicBezTo>
                <a:cubicBezTo>
                  <a:pt x="276217" y="733449"/>
                  <a:pt x="276663" y="752619"/>
                  <a:pt x="284480" y="762000"/>
                </a:cubicBezTo>
                <a:cubicBezTo>
                  <a:pt x="293678" y="773038"/>
                  <a:pt x="305762" y="781442"/>
                  <a:pt x="314960" y="792480"/>
                </a:cubicBezTo>
                <a:cubicBezTo>
                  <a:pt x="322777" y="801861"/>
                  <a:pt x="328183" y="813024"/>
                  <a:pt x="335280" y="822960"/>
                </a:cubicBezTo>
                <a:cubicBezTo>
                  <a:pt x="345122" y="836739"/>
                  <a:pt x="355600" y="850053"/>
                  <a:pt x="365760" y="863600"/>
                </a:cubicBezTo>
                <a:cubicBezTo>
                  <a:pt x="379000" y="929799"/>
                  <a:pt x="373682" y="910328"/>
                  <a:pt x="396240" y="985520"/>
                </a:cubicBezTo>
                <a:cubicBezTo>
                  <a:pt x="399317" y="995778"/>
                  <a:pt x="404077" y="1005545"/>
                  <a:pt x="406400" y="1016000"/>
                </a:cubicBezTo>
                <a:cubicBezTo>
                  <a:pt x="410869" y="1036110"/>
                  <a:pt x="412091" y="1056850"/>
                  <a:pt x="416560" y="1076960"/>
                </a:cubicBezTo>
                <a:cubicBezTo>
                  <a:pt x="420077" y="1092788"/>
                  <a:pt x="443876" y="1151912"/>
                  <a:pt x="447040" y="1158240"/>
                </a:cubicBezTo>
                <a:cubicBezTo>
                  <a:pt x="452501" y="1169162"/>
                  <a:pt x="461899" y="1177798"/>
                  <a:pt x="467360" y="1188720"/>
                </a:cubicBezTo>
                <a:cubicBezTo>
                  <a:pt x="472149" y="1198299"/>
                  <a:pt x="468609" y="1213259"/>
                  <a:pt x="477520" y="1219200"/>
                </a:cubicBezTo>
                <a:cubicBezTo>
                  <a:pt x="491888" y="1228779"/>
                  <a:pt x="511387" y="1225973"/>
                  <a:pt x="528320" y="1229360"/>
                </a:cubicBezTo>
                <a:cubicBezTo>
                  <a:pt x="950272" y="1204539"/>
                  <a:pt x="775446" y="1224419"/>
                  <a:pt x="1158240" y="1168400"/>
                </a:cubicBezTo>
                <a:cubicBezTo>
                  <a:pt x="1355296" y="1139563"/>
                  <a:pt x="1224103" y="1162094"/>
                  <a:pt x="1402080" y="1117600"/>
                </a:cubicBezTo>
                <a:cubicBezTo>
                  <a:pt x="1432371" y="1110027"/>
                  <a:pt x="1463351" y="1105325"/>
                  <a:pt x="1493520" y="1097280"/>
                </a:cubicBezTo>
                <a:cubicBezTo>
                  <a:pt x="1514216" y="1091761"/>
                  <a:pt x="1554480" y="1076960"/>
                  <a:pt x="1554480" y="1076960"/>
                </a:cubicBezTo>
                <a:cubicBezTo>
                  <a:pt x="1541349" y="1011303"/>
                  <a:pt x="1531016" y="984018"/>
                  <a:pt x="1554480" y="904240"/>
                </a:cubicBezTo>
                <a:cubicBezTo>
                  <a:pt x="1560599" y="883436"/>
                  <a:pt x="1574909" y="861300"/>
                  <a:pt x="1595120" y="853440"/>
                </a:cubicBezTo>
                <a:cubicBezTo>
                  <a:pt x="1639758" y="836081"/>
                  <a:pt x="1690493" y="842987"/>
                  <a:pt x="1737360" y="833120"/>
                </a:cubicBezTo>
                <a:cubicBezTo>
                  <a:pt x="1819344" y="815860"/>
                  <a:pt x="1898480" y="785454"/>
                  <a:pt x="1981200" y="772160"/>
                </a:cubicBezTo>
                <a:cubicBezTo>
                  <a:pt x="2088669" y="754888"/>
                  <a:pt x="2198565" y="757074"/>
                  <a:pt x="2306320" y="741680"/>
                </a:cubicBezTo>
                <a:cubicBezTo>
                  <a:pt x="2459554" y="719789"/>
                  <a:pt x="2609073" y="670696"/>
                  <a:pt x="2763520" y="660400"/>
                </a:cubicBezTo>
                <a:lnTo>
                  <a:pt x="2915920" y="650240"/>
                </a:lnTo>
                <a:cubicBezTo>
                  <a:pt x="2953217" y="647371"/>
                  <a:pt x="2990392" y="643063"/>
                  <a:pt x="3027680" y="640080"/>
                </a:cubicBezTo>
                <a:lnTo>
                  <a:pt x="3169920" y="629920"/>
                </a:lnTo>
                <a:lnTo>
                  <a:pt x="3098800" y="619760"/>
                </a:lnTo>
                <a:cubicBezTo>
                  <a:pt x="3080660" y="599353"/>
                  <a:pt x="3098442" y="563964"/>
                  <a:pt x="3088640" y="538480"/>
                </a:cubicBezTo>
                <a:cubicBezTo>
                  <a:pt x="3080855" y="518240"/>
                  <a:pt x="3063334" y="503014"/>
                  <a:pt x="3048000" y="487680"/>
                </a:cubicBezTo>
                <a:cubicBezTo>
                  <a:pt x="3036026" y="475706"/>
                  <a:pt x="3020217" y="468220"/>
                  <a:pt x="3007360" y="457200"/>
                </a:cubicBezTo>
                <a:cubicBezTo>
                  <a:pt x="2975902" y="430236"/>
                  <a:pt x="2982328" y="424364"/>
                  <a:pt x="2946400" y="406400"/>
                </a:cubicBezTo>
                <a:cubicBezTo>
                  <a:pt x="2936821" y="401611"/>
                  <a:pt x="2925499" y="401029"/>
                  <a:pt x="2915920" y="396240"/>
                </a:cubicBezTo>
                <a:cubicBezTo>
                  <a:pt x="2904998" y="390779"/>
                  <a:pt x="2896362" y="381381"/>
                  <a:pt x="2885440" y="375920"/>
                </a:cubicBezTo>
                <a:cubicBezTo>
                  <a:pt x="2864486" y="365443"/>
                  <a:pt x="2809609" y="355600"/>
                  <a:pt x="2794000" y="355600"/>
                </a:cubicBezTo>
                <a:cubicBezTo>
                  <a:pt x="2780036" y="355600"/>
                  <a:pt x="2821093" y="362373"/>
                  <a:pt x="2834640" y="365760"/>
                </a:cubicBezTo>
                <a:cubicBezTo>
                  <a:pt x="2932853" y="362373"/>
                  <a:pt x="3033422" y="377245"/>
                  <a:pt x="3129280" y="355600"/>
                </a:cubicBezTo>
                <a:cubicBezTo>
                  <a:pt x="3150173" y="350882"/>
                  <a:pt x="3131323" y="305809"/>
                  <a:pt x="3149600" y="294640"/>
                </a:cubicBezTo>
                <a:cubicBezTo>
                  <a:pt x="3198042" y="265037"/>
                  <a:pt x="3258576" y="262594"/>
                  <a:pt x="3312160" y="243840"/>
                </a:cubicBezTo>
                <a:cubicBezTo>
                  <a:pt x="3379893" y="220133"/>
                  <a:pt x="3445815" y="190422"/>
                  <a:pt x="3515360" y="172720"/>
                </a:cubicBezTo>
                <a:cubicBezTo>
                  <a:pt x="3645463" y="139603"/>
                  <a:pt x="4279474" y="25598"/>
                  <a:pt x="4358640" y="20320"/>
                </a:cubicBezTo>
                <a:cubicBezTo>
                  <a:pt x="4545000" y="7896"/>
                  <a:pt x="4460380" y="15226"/>
                  <a:pt x="4612640" y="0"/>
                </a:cubicBezTo>
                <a:cubicBezTo>
                  <a:pt x="4639733" y="6773"/>
                  <a:pt x="4670683" y="4829"/>
                  <a:pt x="4693920" y="20320"/>
                </a:cubicBezTo>
                <a:cubicBezTo>
                  <a:pt x="4705538" y="28066"/>
                  <a:pt x="4700244" y="47534"/>
                  <a:pt x="4704080" y="60960"/>
                </a:cubicBezTo>
                <a:cubicBezTo>
                  <a:pt x="4733231" y="162990"/>
                  <a:pt x="4692638" y="5033"/>
                  <a:pt x="4724400" y="132080"/>
                </a:cubicBezTo>
                <a:cubicBezTo>
                  <a:pt x="4710591" y="256360"/>
                  <a:pt x="4728169" y="290169"/>
                  <a:pt x="4673600" y="375920"/>
                </a:cubicBezTo>
                <a:cubicBezTo>
                  <a:pt x="4661958" y="394215"/>
                  <a:pt x="4646507" y="409787"/>
                  <a:pt x="4632960" y="426720"/>
                </a:cubicBezTo>
                <a:cubicBezTo>
                  <a:pt x="4629573" y="436880"/>
                  <a:pt x="4629490" y="448837"/>
                  <a:pt x="4622800" y="457200"/>
                </a:cubicBezTo>
                <a:cubicBezTo>
                  <a:pt x="4615172" y="466735"/>
                  <a:pt x="4595675" y="465779"/>
                  <a:pt x="4592320" y="477520"/>
                </a:cubicBezTo>
                <a:cubicBezTo>
                  <a:pt x="4587576" y="494124"/>
                  <a:pt x="4598734" y="511463"/>
                  <a:pt x="4602480" y="528320"/>
                </a:cubicBezTo>
                <a:cubicBezTo>
                  <a:pt x="4610985" y="566592"/>
                  <a:pt x="4611486" y="565498"/>
                  <a:pt x="4622800" y="599440"/>
                </a:cubicBezTo>
                <a:cubicBezTo>
                  <a:pt x="4629573" y="758613"/>
                  <a:pt x="4631130" y="918094"/>
                  <a:pt x="4643120" y="1076960"/>
                </a:cubicBezTo>
                <a:cubicBezTo>
                  <a:pt x="4644732" y="1098318"/>
                  <a:pt x="4647320" y="1123815"/>
                  <a:pt x="4663440" y="1137920"/>
                </a:cubicBezTo>
                <a:cubicBezTo>
                  <a:pt x="4678943" y="1151485"/>
                  <a:pt x="4704080" y="1144693"/>
                  <a:pt x="4724400" y="1148080"/>
                </a:cubicBezTo>
                <a:cubicBezTo>
                  <a:pt x="4747489" y="1157316"/>
                  <a:pt x="4813799" y="1184993"/>
                  <a:pt x="4836160" y="1188720"/>
                </a:cubicBezTo>
                <a:cubicBezTo>
                  <a:pt x="5120964" y="1236187"/>
                  <a:pt x="4876522" y="1198573"/>
                  <a:pt x="5577840" y="1209040"/>
                </a:cubicBezTo>
                <a:cubicBezTo>
                  <a:pt x="5605265" y="1213611"/>
                  <a:pt x="5713283" y="1232751"/>
                  <a:pt x="5730240" y="1229360"/>
                </a:cubicBezTo>
                <a:cubicBezTo>
                  <a:pt x="5745092" y="1226390"/>
                  <a:pt x="5703581" y="1214865"/>
                  <a:pt x="5689600" y="1209040"/>
                </a:cubicBezTo>
                <a:cubicBezTo>
                  <a:pt x="5662890" y="1197911"/>
                  <a:pt x="5608320" y="1178560"/>
                  <a:pt x="5608320" y="11785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C3868-DAE0-4899-B49D-1BE80CA73142}"/>
              </a:ext>
            </a:extLst>
          </p:cNvPr>
          <p:cNvCxnSpPr/>
          <p:nvPr/>
        </p:nvCxnSpPr>
        <p:spPr>
          <a:xfrm flipH="1" flipV="1">
            <a:off x="8809039" y="3952876"/>
            <a:ext cx="20637" cy="347663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17641F-0066-4AFE-8B30-F910BCAFAF24}"/>
              </a:ext>
            </a:extLst>
          </p:cNvPr>
          <p:cNvCxnSpPr/>
          <p:nvPr/>
        </p:nvCxnSpPr>
        <p:spPr>
          <a:xfrm rot="10800000" flipH="1" flipV="1">
            <a:off x="8839200" y="4381501"/>
            <a:ext cx="20638" cy="346075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7" name="TextBox 34">
            <a:extLst>
              <a:ext uri="{FF2B5EF4-FFF2-40B4-BE49-F238E27FC236}">
                <a16:creationId xmlns:a16="http://schemas.microsoft.com/office/drawing/2014/main" id="{C3760156-64BB-4130-A4E9-D305E3B0F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341438"/>
            <a:ext cx="317817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Initial random weights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29710BC-BBAB-4FD1-B8B4-EEFEA365EE72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E52CBB-C590-4861-A933-854809694978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F208C0-EA07-424E-89AD-0FD116295A9A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B39124-DF1E-4A67-A216-65EFDFDA5D59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7B1E2A-0B3C-4F94-99E7-7CCA42C41A90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9454DD-6CD2-4915-830D-F9B5F6F235D3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ACC7C5-14DB-4E29-AE89-9C34C5973487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43426-41EF-4222-BEC9-4D64DF94BF80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8456EB-C5DA-43A7-AB40-0BE256F08770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E4493-D40E-4B5A-915C-ABBEB5E70B4A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648025-5DA9-4B99-B6B0-AC95FA18BF27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F1B65-6CE5-46E6-A57D-0BD3D4254D88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EBA331-79A8-47C2-9B19-E59D470A9F92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10463D-6F90-4EA9-8B0E-8B50EB64030E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FFF2FE-E23A-43C2-8A12-9B09D4F7A858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690AB5-D937-41A2-8CEE-CD87D7A7DD83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C045DA-5E8B-4550-BBF7-0E9FB97A73C1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A4613E-3B3B-4C0C-B434-B4CFCF3F07AD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4567CA-14EB-4123-A3F7-73CCF2863EA2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E9F254-3F48-465F-BAB3-FF9D1C627227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C8982-05FE-4071-AE7F-CB91FDF84CF7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256E6E-E161-42A1-987C-3DBE9F36EBB8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D95AE5-8412-4B28-83CF-A9016F5714A9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11F798-EEC8-4A0F-9066-C090BBF4E7AB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564B08-48D8-42B5-8824-2707B998D11A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E5D703-F5A3-4569-8FBF-05CC933DBF3F}"/>
              </a:ext>
            </a:extLst>
          </p:cNvPr>
          <p:cNvCxnSpPr/>
          <p:nvPr/>
        </p:nvCxnSpPr>
        <p:spPr>
          <a:xfrm flipV="1">
            <a:off x="9012238" y="4319589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60F6A5-EAE5-4D1A-98E6-2D8981843CF8}"/>
              </a:ext>
            </a:extLst>
          </p:cNvPr>
          <p:cNvCxnSpPr>
            <a:stCxn id="3" idx="112"/>
          </p:cNvCxnSpPr>
          <p:nvPr/>
        </p:nvCxnSpPr>
        <p:spPr>
          <a:xfrm flipH="1">
            <a:off x="8890001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30" name="TextBox 34">
            <a:extLst>
              <a:ext uri="{FF2B5EF4-FFF2-40B4-BE49-F238E27FC236}">
                <a16:creationId xmlns:a16="http://schemas.microsoft.com/office/drawing/2014/main" id="{AA9A392F-9589-499D-B5AC-16848BB8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instance / adjust the weights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01F8979-4A6E-4764-8D11-0040590FD890}"/>
              </a:ext>
            </a:extLst>
          </p:cNvPr>
          <p:cNvSpPr/>
          <p:nvPr/>
        </p:nvSpPr>
        <p:spPr>
          <a:xfrm>
            <a:off x="2509839" y="2327276"/>
            <a:ext cx="6726237" cy="2498725"/>
          </a:xfrm>
          <a:custGeom>
            <a:avLst/>
            <a:gdLst>
              <a:gd name="connsiteX0" fmla="*/ 0 w 6725920"/>
              <a:gd name="connsiteY0" fmla="*/ 1290320 h 2499360"/>
              <a:gd name="connsiteX1" fmla="*/ 91440 w 6725920"/>
              <a:gd name="connsiteY1" fmla="*/ 1280160 h 2499360"/>
              <a:gd name="connsiteX2" fmla="*/ 121920 w 6725920"/>
              <a:gd name="connsiteY2" fmla="*/ 1249680 h 2499360"/>
              <a:gd name="connsiteX3" fmla="*/ 213360 w 6725920"/>
              <a:gd name="connsiteY3" fmla="*/ 1198880 h 2499360"/>
              <a:gd name="connsiteX4" fmla="*/ 345440 w 6725920"/>
              <a:gd name="connsiteY4" fmla="*/ 1209040 h 2499360"/>
              <a:gd name="connsiteX5" fmla="*/ 447040 w 6725920"/>
              <a:gd name="connsiteY5" fmla="*/ 1229360 h 2499360"/>
              <a:gd name="connsiteX6" fmla="*/ 477520 w 6725920"/>
              <a:gd name="connsiteY6" fmla="*/ 1249680 h 2499360"/>
              <a:gd name="connsiteX7" fmla="*/ 508000 w 6725920"/>
              <a:gd name="connsiteY7" fmla="*/ 1351280 h 2499360"/>
              <a:gd name="connsiteX8" fmla="*/ 518160 w 6725920"/>
              <a:gd name="connsiteY8" fmla="*/ 1391920 h 2499360"/>
              <a:gd name="connsiteX9" fmla="*/ 558800 w 6725920"/>
              <a:gd name="connsiteY9" fmla="*/ 1452880 h 2499360"/>
              <a:gd name="connsiteX10" fmla="*/ 680720 w 6725920"/>
              <a:gd name="connsiteY10" fmla="*/ 1463040 h 2499360"/>
              <a:gd name="connsiteX11" fmla="*/ 711200 w 6725920"/>
              <a:gd name="connsiteY11" fmla="*/ 1483360 h 2499360"/>
              <a:gd name="connsiteX12" fmla="*/ 772160 w 6725920"/>
              <a:gd name="connsiteY12" fmla="*/ 1513840 h 2499360"/>
              <a:gd name="connsiteX13" fmla="*/ 833120 w 6725920"/>
              <a:gd name="connsiteY13" fmla="*/ 1584960 h 2499360"/>
              <a:gd name="connsiteX14" fmla="*/ 843280 w 6725920"/>
              <a:gd name="connsiteY14" fmla="*/ 1615440 h 2499360"/>
              <a:gd name="connsiteX15" fmla="*/ 863600 w 6725920"/>
              <a:gd name="connsiteY15" fmla="*/ 1645920 h 2499360"/>
              <a:gd name="connsiteX16" fmla="*/ 843280 w 6725920"/>
              <a:gd name="connsiteY16" fmla="*/ 1737360 h 2499360"/>
              <a:gd name="connsiteX17" fmla="*/ 853440 w 6725920"/>
              <a:gd name="connsiteY17" fmla="*/ 1818640 h 2499360"/>
              <a:gd name="connsiteX18" fmla="*/ 1615440 w 6725920"/>
              <a:gd name="connsiteY18" fmla="*/ 1818640 h 2499360"/>
              <a:gd name="connsiteX19" fmla="*/ 1625600 w 6725920"/>
              <a:gd name="connsiteY19" fmla="*/ 1788160 h 2499360"/>
              <a:gd name="connsiteX20" fmla="*/ 1666240 w 6725920"/>
              <a:gd name="connsiteY20" fmla="*/ 1778000 h 2499360"/>
              <a:gd name="connsiteX21" fmla="*/ 1727200 w 6725920"/>
              <a:gd name="connsiteY21" fmla="*/ 1747520 h 2499360"/>
              <a:gd name="connsiteX22" fmla="*/ 1747520 w 6725920"/>
              <a:gd name="connsiteY22" fmla="*/ 1686560 h 2499360"/>
              <a:gd name="connsiteX23" fmla="*/ 1778000 w 6725920"/>
              <a:gd name="connsiteY23" fmla="*/ 1625600 h 2499360"/>
              <a:gd name="connsiteX24" fmla="*/ 1808480 w 6725920"/>
              <a:gd name="connsiteY24" fmla="*/ 1595120 h 2499360"/>
              <a:gd name="connsiteX25" fmla="*/ 1828800 w 6725920"/>
              <a:gd name="connsiteY25" fmla="*/ 1554480 h 2499360"/>
              <a:gd name="connsiteX26" fmla="*/ 1940560 w 6725920"/>
              <a:gd name="connsiteY26" fmla="*/ 1493520 h 2499360"/>
              <a:gd name="connsiteX27" fmla="*/ 1981200 w 6725920"/>
              <a:gd name="connsiteY27" fmla="*/ 1463040 h 2499360"/>
              <a:gd name="connsiteX28" fmla="*/ 2062480 w 6725920"/>
              <a:gd name="connsiteY28" fmla="*/ 1412240 h 2499360"/>
              <a:gd name="connsiteX29" fmla="*/ 2113280 w 6725920"/>
              <a:gd name="connsiteY29" fmla="*/ 1381760 h 2499360"/>
              <a:gd name="connsiteX30" fmla="*/ 2174240 w 6725920"/>
              <a:gd name="connsiteY30" fmla="*/ 1330960 h 2499360"/>
              <a:gd name="connsiteX31" fmla="*/ 2184400 w 6725920"/>
              <a:gd name="connsiteY31" fmla="*/ 1300480 h 2499360"/>
              <a:gd name="connsiteX32" fmla="*/ 2214880 w 6725920"/>
              <a:gd name="connsiteY32" fmla="*/ 1290320 h 2499360"/>
              <a:gd name="connsiteX33" fmla="*/ 2184400 w 6725920"/>
              <a:gd name="connsiteY33" fmla="*/ 1320800 h 2499360"/>
              <a:gd name="connsiteX34" fmla="*/ 2113280 w 6725920"/>
              <a:gd name="connsiteY34" fmla="*/ 1300480 h 2499360"/>
              <a:gd name="connsiteX35" fmla="*/ 2092960 w 6725920"/>
              <a:gd name="connsiteY35" fmla="*/ 1270000 h 2499360"/>
              <a:gd name="connsiteX36" fmla="*/ 2103120 w 6725920"/>
              <a:gd name="connsiteY36" fmla="*/ 1016000 h 2499360"/>
              <a:gd name="connsiteX37" fmla="*/ 2133600 w 6725920"/>
              <a:gd name="connsiteY37" fmla="*/ 985520 h 2499360"/>
              <a:gd name="connsiteX38" fmla="*/ 2204720 w 6725920"/>
              <a:gd name="connsiteY38" fmla="*/ 965200 h 2499360"/>
              <a:gd name="connsiteX39" fmla="*/ 2397760 w 6725920"/>
              <a:gd name="connsiteY39" fmla="*/ 955040 h 2499360"/>
              <a:gd name="connsiteX40" fmla="*/ 2570480 w 6725920"/>
              <a:gd name="connsiteY40" fmla="*/ 934720 h 2499360"/>
              <a:gd name="connsiteX41" fmla="*/ 2631440 w 6725920"/>
              <a:gd name="connsiteY41" fmla="*/ 904240 h 2499360"/>
              <a:gd name="connsiteX42" fmla="*/ 2682240 w 6725920"/>
              <a:gd name="connsiteY42" fmla="*/ 894080 h 2499360"/>
              <a:gd name="connsiteX43" fmla="*/ 2722880 w 6725920"/>
              <a:gd name="connsiteY43" fmla="*/ 883920 h 2499360"/>
              <a:gd name="connsiteX44" fmla="*/ 2956560 w 6725920"/>
              <a:gd name="connsiteY44" fmla="*/ 873760 h 2499360"/>
              <a:gd name="connsiteX45" fmla="*/ 2987040 w 6725920"/>
              <a:gd name="connsiteY45" fmla="*/ 863600 h 2499360"/>
              <a:gd name="connsiteX46" fmla="*/ 3007360 w 6725920"/>
              <a:gd name="connsiteY46" fmla="*/ 802640 h 2499360"/>
              <a:gd name="connsiteX47" fmla="*/ 3027680 w 6725920"/>
              <a:gd name="connsiteY47" fmla="*/ 772160 h 2499360"/>
              <a:gd name="connsiteX48" fmla="*/ 3037840 w 6725920"/>
              <a:gd name="connsiteY48" fmla="*/ 711200 h 2499360"/>
              <a:gd name="connsiteX49" fmla="*/ 3088640 w 6725920"/>
              <a:gd name="connsiteY49" fmla="*/ 680720 h 2499360"/>
              <a:gd name="connsiteX50" fmla="*/ 3119120 w 6725920"/>
              <a:gd name="connsiteY50" fmla="*/ 670560 h 2499360"/>
              <a:gd name="connsiteX51" fmla="*/ 3159760 w 6725920"/>
              <a:gd name="connsiteY51" fmla="*/ 650240 h 2499360"/>
              <a:gd name="connsiteX52" fmla="*/ 3230880 w 6725920"/>
              <a:gd name="connsiteY52" fmla="*/ 640080 h 2499360"/>
              <a:gd name="connsiteX53" fmla="*/ 3261360 w 6725920"/>
              <a:gd name="connsiteY53" fmla="*/ 619760 h 2499360"/>
              <a:gd name="connsiteX54" fmla="*/ 3322320 w 6725920"/>
              <a:gd name="connsiteY54" fmla="*/ 558800 h 2499360"/>
              <a:gd name="connsiteX55" fmla="*/ 3342640 w 6725920"/>
              <a:gd name="connsiteY55" fmla="*/ 528320 h 2499360"/>
              <a:gd name="connsiteX56" fmla="*/ 3403600 w 6725920"/>
              <a:gd name="connsiteY56" fmla="*/ 487680 h 2499360"/>
              <a:gd name="connsiteX57" fmla="*/ 3393440 w 6725920"/>
              <a:gd name="connsiteY57" fmla="*/ 436880 h 2499360"/>
              <a:gd name="connsiteX58" fmla="*/ 3373120 w 6725920"/>
              <a:gd name="connsiteY58" fmla="*/ 406400 h 2499360"/>
              <a:gd name="connsiteX59" fmla="*/ 3362960 w 6725920"/>
              <a:gd name="connsiteY59" fmla="*/ 365760 h 2499360"/>
              <a:gd name="connsiteX60" fmla="*/ 3383280 w 6725920"/>
              <a:gd name="connsiteY60" fmla="*/ 335280 h 2499360"/>
              <a:gd name="connsiteX61" fmla="*/ 3434080 w 6725920"/>
              <a:gd name="connsiteY61" fmla="*/ 325120 h 2499360"/>
              <a:gd name="connsiteX62" fmla="*/ 3474720 w 6725920"/>
              <a:gd name="connsiteY62" fmla="*/ 314960 h 2499360"/>
              <a:gd name="connsiteX63" fmla="*/ 3576320 w 6725920"/>
              <a:gd name="connsiteY63" fmla="*/ 264160 h 2499360"/>
              <a:gd name="connsiteX64" fmla="*/ 3769360 w 6725920"/>
              <a:gd name="connsiteY64" fmla="*/ 111760 h 2499360"/>
              <a:gd name="connsiteX65" fmla="*/ 3820160 w 6725920"/>
              <a:gd name="connsiteY65" fmla="*/ 71120 h 2499360"/>
              <a:gd name="connsiteX66" fmla="*/ 3901440 w 6725920"/>
              <a:gd name="connsiteY66" fmla="*/ 40640 h 2499360"/>
              <a:gd name="connsiteX67" fmla="*/ 3992880 w 6725920"/>
              <a:gd name="connsiteY67" fmla="*/ 50800 h 2499360"/>
              <a:gd name="connsiteX68" fmla="*/ 4084320 w 6725920"/>
              <a:gd name="connsiteY68" fmla="*/ 30480 h 2499360"/>
              <a:gd name="connsiteX69" fmla="*/ 4145280 w 6725920"/>
              <a:gd name="connsiteY69" fmla="*/ 20320 h 2499360"/>
              <a:gd name="connsiteX70" fmla="*/ 4297680 w 6725920"/>
              <a:gd name="connsiteY70" fmla="*/ 0 h 2499360"/>
              <a:gd name="connsiteX71" fmla="*/ 4632960 w 6725920"/>
              <a:gd name="connsiteY71" fmla="*/ 10160 h 2499360"/>
              <a:gd name="connsiteX72" fmla="*/ 4714240 w 6725920"/>
              <a:gd name="connsiteY72" fmla="*/ 40640 h 2499360"/>
              <a:gd name="connsiteX73" fmla="*/ 4815840 w 6725920"/>
              <a:gd name="connsiteY73" fmla="*/ 91440 h 2499360"/>
              <a:gd name="connsiteX74" fmla="*/ 4978400 w 6725920"/>
              <a:gd name="connsiteY74" fmla="*/ 213360 h 2499360"/>
              <a:gd name="connsiteX75" fmla="*/ 5039360 w 6725920"/>
              <a:gd name="connsiteY75" fmla="*/ 254000 h 2499360"/>
              <a:gd name="connsiteX76" fmla="*/ 5069840 w 6725920"/>
              <a:gd name="connsiteY76" fmla="*/ 304800 h 2499360"/>
              <a:gd name="connsiteX77" fmla="*/ 5130800 w 6725920"/>
              <a:gd name="connsiteY77" fmla="*/ 406400 h 2499360"/>
              <a:gd name="connsiteX78" fmla="*/ 5191760 w 6725920"/>
              <a:gd name="connsiteY78" fmla="*/ 477520 h 2499360"/>
              <a:gd name="connsiteX79" fmla="*/ 5212080 w 6725920"/>
              <a:gd name="connsiteY79" fmla="*/ 528320 h 2499360"/>
              <a:gd name="connsiteX80" fmla="*/ 5232400 w 6725920"/>
              <a:gd name="connsiteY80" fmla="*/ 568960 h 2499360"/>
              <a:gd name="connsiteX81" fmla="*/ 5252720 w 6725920"/>
              <a:gd name="connsiteY81" fmla="*/ 599440 h 2499360"/>
              <a:gd name="connsiteX82" fmla="*/ 5262880 w 6725920"/>
              <a:gd name="connsiteY82" fmla="*/ 629920 h 2499360"/>
              <a:gd name="connsiteX83" fmla="*/ 5293360 w 6725920"/>
              <a:gd name="connsiteY83" fmla="*/ 650240 h 2499360"/>
              <a:gd name="connsiteX84" fmla="*/ 5313680 w 6725920"/>
              <a:gd name="connsiteY84" fmla="*/ 731520 h 2499360"/>
              <a:gd name="connsiteX85" fmla="*/ 5354320 w 6725920"/>
              <a:gd name="connsiteY85" fmla="*/ 782320 h 2499360"/>
              <a:gd name="connsiteX86" fmla="*/ 5445760 w 6725920"/>
              <a:gd name="connsiteY86" fmla="*/ 914400 h 2499360"/>
              <a:gd name="connsiteX87" fmla="*/ 5516880 w 6725920"/>
              <a:gd name="connsiteY87" fmla="*/ 1005840 h 2499360"/>
              <a:gd name="connsiteX88" fmla="*/ 5598160 w 6725920"/>
              <a:gd name="connsiteY88" fmla="*/ 1148080 h 2499360"/>
              <a:gd name="connsiteX89" fmla="*/ 5628640 w 6725920"/>
              <a:gd name="connsiteY89" fmla="*/ 1198880 h 2499360"/>
              <a:gd name="connsiteX90" fmla="*/ 5648960 w 6725920"/>
              <a:gd name="connsiteY90" fmla="*/ 1229360 h 2499360"/>
              <a:gd name="connsiteX91" fmla="*/ 5679440 w 6725920"/>
              <a:gd name="connsiteY91" fmla="*/ 1239520 h 2499360"/>
              <a:gd name="connsiteX92" fmla="*/ 5709920 w 6725920"/>
              <a:gd name="connsiteY92" fmla="*/ 1270000 h 2499360"/>
              <a:gd name="connsiteX93" fmla="*/ 5852160 w 6725920"/>
              <a:gd name="connsiteY93" fmla="*/ 1351280 h 2499360"/>
              <a:gd name="connsiteX94" fmla="*/ 5923280 w 6725920"/>
              <a:gd name="connsiteY94" fmla="*/ 1432560 h 2499360"/>
              <a:gd name="connsiteX95" fmla="*/ 5994400 w 6725920"/>
              <a:gd name="connsiteY95" fmla="*/ 1493520 h 2499360"/>
              <a:gd name="connsiteX96" fmla="*/ 6085840 w 6725920"/>
              <a:gd name="connsiteY96" fmla="*/ 1656080 h 2499360"/>
              <a:gd name="connsiteX97" fmla="*/ 6096000 w 6725920"/>
              <a:gd name="connsiteY97" fmla="*/ 1686560 h 2499360"/>
              <a:gd name="connsiteX98" fmla="*/ 6106160 w 6725920"/>
              <a:gd name="connsiteY98" fmla="*/ 1747520 h 2499360"/>
              <a:gd name="connsiteX99" fmla="*/ 6187440 w 6725920"/>
              <a:gd name="connsiteY99" fmla="*/ 1778000 h 2499360"/>
              <a:gd name="connsiteX100" fmla="*/ 6217920 w 6725920"/>
              <a:gd name="connsiteY100" fmla="*/ 1818640 h 2499360"/>
              <a:gd name="connsiteX101" fmla="*/ 6248400 w 6725920"/>
              <a:gd name="connsiteY101" fmla="*/ 1838960 h 2499360"/>
              <a:gd name="connsiteX102" fmla="*/ 6238240 w 6725920"/>
              <a:gd name="connsiteY102" fmla="*/ 1869440 h 2499360"/>
              <a:gd name="connsiteX103" fmla="*/ 6238240 w 6725920"/>
              <a:gd name="connsiteY103" fmla="*/ 1950720 h 2499360"/>
              <a:gd name="connsiteX104" fmla="*/ 6197600 w 6725920"/>
              <a:gd name="connsiteY104" fmla="*/ 1960880 h 2499360"/>
              <a:gd name="connsiteX105" fmla="*/ 6207760 w 6725920"/>
              <a:gd name="connsiteY105" fmla="*/ 2052320 h 2499360"/>
              <a:gd name="connsiteX106" fmla="*/ 6238240 w 6725920"/>
              <a:gd name="connsiteY106" fmla="*/ 2062480 h 2499360"/>
              <a:gd name="connsiteX107" fmla="*/ 6258560 w 6725920"/>
              <a:gd name="connsiteY107" fmla="*/ 2092960 h 2499360"/>
              <a:gd name="connsiteX108" fmla="*/ 6268720 w 6725920"/>
              <a:gd name="connsiteY108" fmla="*/ 2174240 h 2499360"/>
              <a:gd name="connsiteX109" fmla="*/ 6309360 w 6725920"/>
              <a:gd name="connsiteY109" fmla="*/ 2245360 h 2499360"/>
              <a:gd name="connsiteX110" fmla="*/ 6339840 w 6725920"/>
              <a:gd name="connsiteY110" fmla="*/ 2235200 h 2499360"/>
              <a:gd name="connsiteX111" fmla="*/ 6431280 w 6725920"/>
              <a:gd name="connsiteY111" fmla="*/ 2275840 h 2499360"/>
              <a:gd name="connsiteX112" fmla="*/ 6492240 w 6725920"/>
              <a:gd name="connsiteY112" fmla="*/ 2316480 h 2499360"/>
              <a:gd name="connsiteX113" fmla="*/ 6614160 w 6725920"/>
              <a:gd name="connsiteY113" fmla="*/ 2407920 h 2499360"/>
              <a:gd name="connsiteX114" fmla="*/ 6654800 w 6725920"/>
              <a:gd name="connsiteY114" fmla="*/ 2418080 h 2499360"/>
              <a:gd name="connsiteX115" fmla="*/ 6685280 w 6725920"/>
              <a:gd name="connsiteY115" fmla="*/ 2448560 h 2499360"/>
              <a:gd name="connsiteX116" fmla="*/ 6725920 w 6725920"/>
              <a:gd name="connsiteY116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725920" h="2499360">
                <a:moveTo>
                  <a:pt x="0" y="1290320"/>
                </a:moveTo>
                <a:cubicBezTo>
                  <a:pt x="30480" y="1286933"/>
                  <a:pt x="62346" y="1289858"/>
                  <a:pt x="91440" y="1280160"/>
                </a:cubicBezTo>
                <a:cubicBezTo>
                  <a:pt x="105071" y="1275616"/>
                  <a:pt x="110578" y="1258501"/>
                  <a:pt x="121920" y="1249680"/>
                </a:cubicBezTo>
                <a:cubicBezTo>
                  <a:pt x="174323" y="1208922"/>
                  <a:pt x="167372" y="1214209"/>
                  <a:pt x="213360" y="1198880"/>
                </a:cubicBezTo>
                <a:cubicBezTo>
                  <a:pt x="257387" y="1202267"/>
                  <a:pt x="301654" y="1203329"/>
                  <a:pt x="345440" y="1209040"/>
                </a:cubicBezTo>
                <a:cubicBezTo>
                  <a:pt x="379687" y="1213507"/>
                  <a:pt x="447040" y="1229360"/>
                  <a:pt x="447040" y="1229360"/>
                </a:cubicBezTo>
                <a:cubicBezTo>
                  <a:pt x="457200" y="1236133"/>
                  <a:pt x="469703" y="1240299"/>
                  <a:pt x="477520" y="1249680"/>
                </a:cubicBezTo>
                <a:cubicBezTo>
                  <a:pt x="503283" y="1280595"/>
                  <a:pt x="500478" y="1313669"/>
                  <a:pt x="508000" y="1351280"/>
                </a:cubicBezTo>
                <a:cubicBezTo>
                  <a:pt x="510738" y="1364972"/>
                  <a:pt x="514324" y="1378494"/>
                  <a:pt x="518160" y="1391920"/>
                </a:cubicBezTo>
                <a:cubicBezTo>
                  <a:pt x="524157" y="1412910"/>
                  <a:pt x="532428" y="1445848"/>
                  <a:pt x="558800" y="1452880"/>
                </a:cubicBezTo>
                <a:cubicBezTo>
                  <a:pt x="598204" y="1463388"/>
                  <a:pt x="640080" y="1459653"/>
                  <a:pt x="680720" y="1463040"/>
                </a:cubicBezTo>
                <a:cubicBezTo>
                  <a:pt x="690880" y="1469813"/>
                  <a:pt x="700278" y="1477899"/>
                  <a:pt x="711200" y="1483360"/>
                </a:cubicBezTo>
                <a:cubicBezTo>
                  <a:pt x="757022" y="1506271"/>
                  <a:pt x="728484" y="1477444"/>
                  <a:pt x="772160" y="1513840"/>
                </a:cubicBezTo>
                <a:cubicBezTo>
                  <a:pt x="800462" y="1537425"/>
                  <a:pt x="810696" y="1555062"/>
                  <a:pt x="833120" y="1584960"/>
                </a:cubicBezTo>
                <a:cubicBezTo>
                  <a:pt x="836507" y="1595120"/>
                  <a:pt x="838491" y="1605861"/>
                  <a:pt x="843280" y="1615440"/>
                </a:cubicBezTo>
                <a:cubicBezTo>
                  <a:pt x="848741" y="1626362"/>
                  <a:pt x="862085" y="1633803"/>
                  <a:pt x="863600" y="1645920"/>
                </a:cubicBezTo>
                <a:cubicBezTo>
                  <a:pt x="864675" y="1654519"/>
                  <a:pt x="846329" y="1725163"/>
                  <a:pt x="843280" y="1737360"/>
                </a:cubicBezTo>
                <a:cubicBezTo>
                  <a:pt x="846667" y="1764453"/>
                  <a:pt x="826835" y="1812500"/>
                  <a:pt x="853440" y="1818640"/>
                </a:cubicBezTo>
                <a:cubicBezTo>
                  <a:pt x="959256" y="1843059"/>
                  <a:pt x="1505737" y="1821605"/>
                  <a:pt x="1615440" y="1818640"/>
                </a:cubicBezTo>
                <a:cubicBezTo>
                  <a:pt x="1618827" y="1808480"/>
                  <a:pt x="1617237" y="1794850"/>
                  <a:pt x="1625600" y="1788160"/>
                </a:cubicBezTo>
                <a:cubicBezTo>
                  <a:pt x="1636504" y="1779437"/>
                  <a:pt x="1652814" y="1781836"/>
                  <a:pt x="1666240" y="1778000"/>
                </a:cubicBezTo>
                <a:cubicBezTo>
                  <a:pt x="1703046" y="1767484"/>
                  <a:pt x="1693804" y="1769784"/>
                  <a:pt x="1727200" y="1747520"/>
                </a:cubicBezTo>
                <a:lnTo>
                  <a:pt x="1747520" y="1686560"/>
                </a:lnTo>
                <a:cubicBezTo>
                  <a:pt x="1757703" y="1656012"/>
                  <a:pt x="1756116" y="1651861"/>
                  <a:pt x="1778000" y="1625600"/>
                </a:cubicBezTo>
                <a:cubicBezTo>
                  <a:pt x="1787198" y="1614562"/>
                  <a:pt x="1800129" y="1606812"/>
                  <a:pt x="1808480" y="1595120"/>
                </a:cubicBezTo>
                <a:cubicBezTo>
                  <a:pt x="1817283" y="1582795"/>
                  <a:pt x="1818090" y="1565190"/>
                  <a:pt x="1828800" y="1554480"/>
                </a:cubicBezTo>
                <a:cubicBezTo>
                  <a:pt x="1882269" y="1501011"/>
                  <a:pt x="1884011" y="1524936"/>
                  <a:pt x="1940560" y="1493520"/>
                </a:cubicBezTo>
                <a:cubicBezTo>
                  <a:pt x="1955362" y="1485296"/>
                  <a:pt x="1967111" y="1472433"/>
                  <a:pt x="1981200" y="1463040"/>
                </a:cubicBezTo>
                <a:cubicBezTo>
                  <a:pt x="2007784" y="1445317"/>
                  <a:pt x="2035270" y="1428985"/>
                  <a:pt x="2062480" y="1412240"/>
                </a:cubicBezTo>
                <a:cubicBezTo>
                  <a:pt x="2079298" y="1401890"/>
                  <a:pt x="2099316" y="1395724"/>
                  <a:pt x="2113280" y="1381760"/>
                </a:cubicBezTo>
                <a:cubicBezTo>
                  <a:pt x="2152394" y="1342646"/>
                  <a:pt x="2131805" y="1359250"/>
                  <a:pt x="2174240" y="1330960"/>
                </a:cubicBezTo>
                <a:cubicBezTo>
                  <a:pt x="2177627" y="1320800"/>
                  <a:pt x="2176827" y="1308053"/>
                  <a:pt x="2184400" y="1300480"/>
                </a:cubicBezTo>
                <a:cubicBezTo>
                  <a:pt x="2191973" y="1292907"/>
                  <a:pt x="2214880" y="1279610"/>
                  <a:pt x="2214880" y="1290320"/>
                </a:cubicBezTo>
                <a:lnTo>
                  <a:pt x="2184400" y="1320800"/>
                </a:lnTo>
                <a:cubicBezTo>
                  <a:pt x="2181745" y="1320136"/>
                  <a:pt x="2119905" y="1305780"/>
                  <a:pt x="2113280" y="1300480"/>
                </a:cubicBezTo>
                <a:cubicBezTo>
                  <a:pt x="2103745" y="1292852"/>
                  <a:pt x="2099733" y="1280160"/>
                  <a:pt x="2092960" y="1270000"/>
                </a:cubicBezTo>
                <a:cubicBezTo>
                  <a:pt x="2096347" y="1185333"/>
                  <a:pt x="2091137" y="1099883"/>
                  <a:pt x="2103120" y="1016000"/>
                </a:cubicBezTo>
                <a:cubicBezTo>
                  <a:pt x="2105152" y="1001776"/>
                  <a:pt x="2121645" y="993490"/>
                  <a:pt x="2133600" y="985520"/>
                </a:cubicBezTo>
                <a:cubicBezTo>
                  <a:pt x="2141176" y="980469"/>
                  <a:pt x="2200825" y="965539"/>
                  <a:pt x="2204720" y="965200"/>
                </a:cubicBezTo>
                <a:cubicBezTo>
                  <a:pt x="2268913" y="959618"/>
                  <a:pt x="2333413" y="958427"/>
                  <a:pt x="2397760" y="955040"/>
                </a:cubicBezTo>
                <a:cubicBezTo>
                  <a:pt x="2498996" y="929731"/>
                  <a:pt x="2368323" y="959990"/>
                  <a:pt x="2570480" y="934720"/>
                </a:cubicBezTo>
                <a:cubicBezTo>
                  <a:pt x="2617797" y="928805"/>
                  <a:pt x="2586060" y="921257"/>
                  <a:pt x="2631440" y="904240"/>
                </a:cubicBezTo>
                <a:cubicBezTo>
                  <a:pt x="2647609" y="898177"/>
                  <a:pt x="2665383" y="897826"/>
                  <a:pt x="2682240" y="894080"/>
                </a:cubicBezTo>
                <a:cubicBezTo>
                  <a:pt x="2695871" y="891051"/>
                  <a:pt x="2708955" y="884952"/>
                  <a:pt x="2722880" y="883920"/>
                </a:cubicBezTo>
                <a:cubicBezTo>
                  <a:pt x="2800634" y="878160"/>
                  <a:pt x="2878667" y="877147"/>
                  <a:pt x="2956560" y="873760"/>
                </a:cubicBezTo>
                <a:cubicBezTo>
                  <a:pt x="2966720" y="870373"/>
                  <a:pt x="2980815" y="872315"/>
                  <a:pt x="2987040" y="863600"/>
                </a:cubicBezTo>
                <a:cubicBezTo>
                  <a:pt x="2999490" y="846171"/>
                  <a:pt x="2998661" y="822213"/>
                  <a:pt x="3007360" y="802640"/>
                </a:cubicBezTo>
                <a:cubicBezTo>
                  <a:pt x="3012319" y="791482"/>
                  <a:pt x="3020907" y="782320"/>
                  <a:pt x="3027680" y="772160"/>
                </a:cubicBezTo>
                <a:cubicBezTo>
                  <a:pt x="3031067" y="751840"/>
                  <a:pt x="3026413" y="728340"/>
                  <a:pt x="3037840" y="711200"/>
                </a:cubicBezTo>
                <a:cubicBezTo>
                  <a:pt x="3048794" y="694769"/>
                  <a:pt x="3070977" y="689551"/>
                  <a:pt x="3088640" y="680720"/>
                </a:cubicBezTo>
                <a:cubicBezTo>
                  <a:pt x="3098219" y="675931"/>
                  <a:pt x="3109276" y="674779"/>
                  <a:pt x="3119120" y="670560"/>
                </a:cubicBezTo>
                <a:cubicBezTo>
                  <a:pt x="3133041" y="664594"/>
                  <a:pt x="3145148" y="654225"/>
                  <a:pt x="3159760" y="650240"/>
                </a:cubicBezTo>
                <a:cubicBezTo>
                  <a:pt x="3182864" y="643939"/>
                  <a:pt x="3207173" y="643467"/>
                  <a:pt x="3230880" y="640080"/>
                </a:cubicBezTo>
                <a:cubicBezTo>
                  <a:pt x="3241040" y="633307"/>
                  <a:pt x="3252726" y="628394"/>
                  <a:pt x="3261360" y="619760"/>
                </a:cubicBezTo>
                <a:cubicBezTo>
                  <a:pt x="3336973" y="544147"/>
                  <a:pt x="3250488" y="606688"/>
                  <a:pt x="3322320" y="558800"/>
                </a:cubicBezTo>
                <a:cubicBezTo>
                  <a:pt x="3329093" y="548640"/>
                  <a:pt x="3333450" y="536361"/>
                  <a:pt x="3342640" y="528320"/>
                </a:cubicBezTo>
                <a:cubicBezTo>
                  <a:pt x="3361019" y="512238"/>
                  <a:pt x="3403600" y="487680"/>
                  <a:pt x="3403600" y="487680"/>
                </a:cubicBezTo>
                <a:cubicBezTo>
                  <a:pt x="3400213" y="470747"/>
                  <a:pt x="3399503" y="453049"/>
                  <a:pt x="3393440" y="436880"/>
                </a:cubicBezTo>
                <a:cubicBezTo>
                  <a:pt x="3389153" y="425447"/>
                  <a:pt x="3377930" y="417623"/>
                  <a:pt x="3373120" y="406400"/>
                </a:cubicBezTo>
                <a:cubicBezTo>
                  <a:pt x="3367619" y="393565"/>
                  <a:pt x="3366347" y="379307"/>
                  <a:pt x="3362960" y="365760"/>
                </a:cubicBezTo>
                <a:cubicBezTo>
                  <a:pt x="3369733" y="355600"/>
                  <a:pt x="3372678" y="341338"/>
                  <a:pt x="3383280" y="335280"/>
                </a:cubicBezTo>
                <a:cubicBezTo>
                  <a:pt x="3398273" y="326712"/>
                  <a:pt x="3417223" y="328866"/>
                  <a:pt x="3434080" y="325120"/>
                </a:cubicBezTo>
                <a:cubicBezTo>
                  <a:pt x="3447711" y="322091"/>
                  <a:pt x="3461173" y="318347"/>
                  <a:pt x="3474720" y="314960"/>
                </a:cubicBezTo>
                <a:cubicBezTo>
                  <a:pt x="3547298" y="266574"/>
                  <a:pt x="3511988" y="280243"/>
                  <a:pt x="3576320" y="264160"/>
                </a:cubicBezTo>
                <a:cubicBezTo>
                  <a:pt x="3809468" y="69870"/>
                  <a:pt x="3606263" y="234082"/>
                  <a:pt x="3769360" y="111760"/>
                </a:cubicBezTo>
                <a:cubicBezTo>
                  <a:pt x="3786708" y="98749"/>
                  <a:pt x="3801565" y="82277"/>
                  <a:pt x="3820160" y="71120"/>
                </a:cubicBezTo>
                <a:cubicBezTo>
                  <a:pt x="3835346" y="62008"/>
                  <a:pt x="3880411" y="47650"/>
                  <a:pt x="3901440" y="40640"/>
                </a:cubicBezTo>
                <a:cubicBezTo>
                  <a:pt x="3931920" y="44027"/>
                  <a:pt x="3962260" y="52501"/>
                  <a:pt x="3992880" y="50800"/>
                </a:cubicBezTo>
                <a:cubicBezTo>
                  <a:pt x="4024055" y="49068"/>
                  <a:pt x="4053703" y="36603"/>
                  <a:pt x="4084320" y="30480"/>
                </a:cubicBezTo>
                <a:cubicBezTo>
                  <a:pt x="4104520" y="26440"/>
                  <a:pt x="4124919" y="23452"/>
                  <a:pt x="4145280" y="20320"/>
                </a:cubicBezTo>
                <a:cubicBezTo>
                  <a:pt x="4206039" y="10972"/>
                  <a:pt x="4235269" y="7801"/>
                  <a:pt x="4297680" y="0"/>
                </a:cubicBezTo>
                <a:cubicBezTo>
                  <a:pt x="4409440" y="3387"/>
                  <a:pt x="4521677" y="-697"/>
                  <a:pt x="4632960" y="10160"/>
                </a:cubicBezTo>
                <a:cubicBezTo>
                  <a:pt x="4661759" y="12970"/>
                  <a:pt x="4687798" y="28888"/>
                  <a:pt x="4714240" y="40640"/>
                </a:cubicBezTo>
                <a:cubicBezTo>
                  <a:pt x="4748841" y="56018"/>
                  <a:pt x="4783372" y="71959"/>
                  <a:pt x="4815840" y="91440"/>
                </a:cubicBezTo>
                <a:cubicBezTo>
                  <a:pt x="4937434" y="164396"/>
                  <a:pt x="4886754" y="144625"/>
                  <a:pt x="4978400" y="213360"/>
                </a:cubicBezTo>
                <a:cubicBezTo>
                  <a:pt x="4997937" y="228013"/>
                  <a:pt x="5019040" y="240453"/>
                  <a:pt x="5039360" y="254000"/>
                </a:cubicBezTo>
                <a:cubicBezTo>
                  <a:pt x="5049520" y="270933"/>
                  <a:pt x="5060250" y="287538"/>
                  <a:pt x="5069840" y="304800"/>
                </a:cubicBezTo>
                <a:cubicBezTo>
                  <a:pt x="5089883" y="340878"/>
                  <a:pt x="5099816" y="375416"/>
                  <a:pt x="5130800" y="406400"/>
                </a:cubicBezTo>
                <a:cubicBezTo>
                  <a:pt x="5153900" y="429500"/>
                  <a:pt x="5175468" y="448194"/>
                  <a:pt x="5191760" y="477520"/>
                </a:cubicBezTo>
                <a:cubicBezTo>
                  <a:pt x="5200617" y="493463"/>
                  <a:pt x="5204673" y="511654"/>
                  <a:pt x="5212080" y="528320"/>
                </a:cubicBezTo>
                <a:cubicBezTo>
                  <a:pt x="5218231" y="542160"/>
                  <a:pt x="5224886" y="555810"/>
                  <a:pt x="5232400" y="568960"/>
                </a:cubicBezTo>
                <a:cubicBezTo>
                  <a:pt x="5238458" y="579562"/>
                  <a:pt x="5247259" y="588518"/>
                  <a:pt x="5252720" y="599440"/>
                </a:cubicBezTo>
                <a:cubicBezTo>
                  <a:pt x="5257509" y="609019"/>
                  <a:pt x="5256190" y="621557"/>
                  <a:pt x="5262880" y="629920"/>
                </a:cubicBezTo>
                <a:cubicBezTo>
                  <a:pt x="5270508" y="639455"/>
                  <a:pt x="5283200" y="643467"/>
                  <a:pt x="5293360" y="650240"/>
                </a:cubicBezTo>
                <a:cubicBezTo>
                  <a:pt x="5300133" y="677333"/>
                  <a:pt x="5301977" y="706163"/>
                  <a:pt x="5313680" y="731520"/>
                </a:cubicBezTo>
                <a:cubicBezTo>
                  <a:pt x="5322767" y="751209"/>
                  <a:pt x="5341623" y="764740"/>
                  <a:pt x="5354320" y="782320"/>
                </a:cubicBezTo>
                <a:cubicBezTo>
                  <a:pt x="5385672" y="825730"/>
                  <a:pt x="5414265" y="871094"/>
                  <a:pt x="5445760" y="914400"/>
                </a:cubicBezTo>
                <a:cubicBezTo>
                  <a:pt x="5468472" y="945628"/>
                  <a:pt x="5501197" y="970554"/>
                  <a:pt x="5516880" y="1005840"/>
                </a:cubicBezTo>
                <a:cubicBezTo>
                  <a:pt x="5586884" y="1163348"/>
                  <a:pt x="5523319" y="1041164"/>
                  <a:pt x="5598160" y="1148080"/>
                </a:cubicBezTo>
                <a:cubicBezTo>
                  <a:pt x="5609484" y="1164258"/>
                  <a:pt x="5618174" y="1182134"/>
                  <a:pt x="5628640" y="1198880"/>
                </a:cubicBezTo>
                <a:cubicBezTo>
                  <a:pt x="5635112" y="1209235"/>
                  <a:pt x="5639425" y="1221732"/>
                  <a:pt x="5648960" y="1229360"/>
                </a:cubicBezTo>
                <a:cubicBezTo>
                  <a:pt x="5657323" y="1236050"/>
                  <a:pt x="5669280" y="1236133"/>
                  <a:pt x="5679440" y="1239520"/>
                </a:cubicBezTo>
                <a:cubicBezTo>
                  <a:pt x="5689600" y="1249680"/>
                  <a:pt x="5697965" y="1262030"/>
                  <a:pt x="5709920" y="1270000"/>
                </a:cubicBezTo>
                <a:cubicBezTo>
                  <a:pt x="5787681" y="1321841"/>
                  <a:pt x="5768175" y="1278493"/>
                  <a:pt x="5852160" y="1351280"/>
                </a:cubicBezTo>
                <a:cubicBezTo>
                  <a:pt x="5879365" y="1374858"/>
                  <a:pt x="5897824" y="1407104"/>
                  <a:pt x="5923280" y="1432560"/>
                </a:cubicBezTo>
                <a:cubicBezTo>
                  <a:pt x="5945358" y="1454638"/>
                  <a:pt x="5970693" y="1473200"/>
                  <a:pt x="5994400" y="1493520"/>
                </a:cubicBezTo>
                <a:cubicBezTo>
                  <a:pt x="6003967" y="1509920"/>
                  <a:pt x="6066750" y="1611537"/>
                  <a:pt x="6085840" y="1656080"/>
                </a:cubicBezTo>
                <a:cubicBezTo>
                  <a:pt x="6090059" y="1665924"/>
                  <a:pt x="6093677" y="1676105"/>
                  <a:pt x="6096000" y="1686560"/>
                </a:cubicBezTo>
                <a:cubicBezTo>
                  <a:pt x="6100469" y="1706670"/>
                  <a:pt x="6093800" y="1731040"/>
                  <a:pt x="6106160" y="1747520"/>
                </a:cubicBezTo>
                <a:cubicBezTo>
                  <a:pt x="6110210" y="1752919"/>
                  <a:pt x="6172950" y="1773170"/>
                  <a:pt x="6187440" y="1778000"/>
                </a:cubicBezTo>
                <a:cubicBezTo>
                  <a:pt x="6197600" y="1791547"/>
                  <a:pt x="6205946" y="1806666"/>
                  <a:pt x="6217920" y="1818640"/>
                </a:cubicBezTo>
                <a:cubicBezTo>
                  <a:pt x="6226554" y="1827274"/>
                  <a:pt x="6243865" y="1827623"/>
                  <a:pt x="6248400" y="1838960"/>
                </a:cubicBezTo>
                <a:cubicBezTo>
                  <a:pt x="6252377" y="1848904"/>
                  <a:pt x="6241627" y="1859280"/>
                  <a:pt x="6238240" y="1869440"/>
                </a:cubicBezTo>
                <a:cubicBezTo>
                  <a:pt x="6246981" y="1895664"/>
                  <a:pt x="6261593" y="1922696"/>
                  <a:pt x="6238240" y="1950720"/>
                </a:cubicBezTo>
                <a:cubicBezTo>
                  <a:pt x="6229301" y="1961447"/>
                  <a:pt x="6211147" y="1957493"/>
                  <a:pt x="6197600" y="1960880"/>
                </a:cubicBezTo>
                <a:cubicBezTo>
                  <a:pt x="6200987" y="1991360"/>
                  <a:pt x="6196370" y="2023846"/>
                  <a:pt x="6207760" y="2052320"/>
                </a:cubicBezTo>
                <a:cubicBezTo>
                  <a:pt x="6211737" y="2062264"/>
                  <a:pt x="6229877" y="2055790"/>
                  <a:pt x="6238240" y="2062480"/>
                </a:cubicBezTo>
                <a:cubicBezTo>
                  <a:pt x="6247775" y="2070108"/>
                  <a:pt x="6251787" y="2082800"/>
                  <a:pt x="6258560" y="2092960"/>
                </a:cubicBezTo>
                <a:cubicBezTo>
                  <a:pt x="6261947" y="2120053"/>
                  <a:pt x="6262098" y="2147751"/>
                  <a:pt x="6268720" y="2174240"/>
                </a:cubicBezTo>
                <a:cubicBezTo>
                  <a:pt x="6273876" y="2194865"/>
                  <a:pt x="6297267" y="2227220"/>
                  <a:pt x="6309360" y="2245360"/>
                </a:cubicBezTo>
                <a:cubicBezTo>
                  <a:pt x="6319520" y="2241973"/>
                  <a:pt x="6329213" y="2233872"/>
                  <a:pt x="6339840" y="2235200"/>
                </a:cubicBezTo>
                <a:cubicBezTo>
                  <a:pt x="6352713" y="2236809"/>
                  <a:pt x="6417503" y="2267574"/>
                  <a:pt x="6431280" y="2275840"/>
                </a:cubicBezTo>
                <a:cubicBezTo>
                  <a:pt x="6452221" y="2288405"/>
                  <a:pt x="6472703" y="2301827"/>
                  <a:pt x="6492240" y="2316480"/>
                </a:cubicBezTo>
                <a:cubicBezTo>
                  <a:pt x="6538627" y="2351270"/>
                  <a:pt x="6561969" y="2381824"/>
                  <a:pt x="6614160" y="2407920"/>
                </a:cubicBezTo>
                <a:cubicBezTo>
                  <a:pt x="6626649" y="2414165"/>
                  <a:pt x="6641253" y="2414693"/>
                  <a:pt x="6654800" y="2418080"/>
                </a:cubicBezTo>
                <a:cubicBezTo>
                  <a:pt x="6664960" y="2428240"/>
                  <a:pt x="6675929" y="2437651"/>
                  <a:pt x="6685280" y="2448560"/>
                </a:cubicBezTo>
                <a:cubicBezTo>
                  <a:pt x="6751987" y="2526385"/>
                  <a:pt x="6694352" y="2467792"/>
                  <a:pt x="6725920" y="24993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FF884CF-849C-36AC-6CA5-439BE131A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4C6C1D3-D868-40A4-AB6D-F4F31DCA0B37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D1D28-797A-44D4-8B24-77DAAF367EE1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47D95-C781-4E7B-AB1F-E8ABC4801489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00AEB8-0976-4E19-883D-C35D5994F92F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53D19A-5A81-447A-B75A-D53E8A344177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579407-FCDF-4153-93CE-C0A1E0EDDC35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2E9920-BFE4-448A-A07F-21A1DFC01B70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86B886-4820-4BC3-8805-F512BE2DCE27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0AF54B-CE85-4921-9EB1-ACC6FA54E696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DCB9C4-B7E3-4B46-8A79-281E51B530E5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104505-C65A-4519-8638-B8E2B9615278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6A59A6-5F45-47DE-945E-6CB201C05537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83F460-2675-489D-A0C3-AB3502F994A0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5EB3E2-041A-4130-A66B-0C1E6FA8B2DB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DB8375-4A51-45D5-94B3-A8B2A833D6E9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B89D86-2D18-4047-966C-5EAA6506FBA3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78D42D-5D91-4CBE-9110-D504036E2CBA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952494-2510-403D-8AE8-6D9FD85E2F44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D7B4B4-3260-471D-B338-E9D2A6B36517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A92882-663A-4221-8B8A-8A41F3C0A948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A7D5D04-0683-405C-87B7-0DAA589F5BB7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A40D90-4A87-4CD4-B6F9-100FDBF23123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AC851F-2DDD-4048-B8D6-427ED2724D8C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75CFE8-7C51-4A05-A416-05AC0C11D761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5DE8EF-DE6F-483C-8B23-1C2A0C1F87CD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86F40-9C77-4A47-B8E6-BD1D537F7245}"/>
              </a:ext>
            </a:extLst>
          </p:cNvPr>
          <p:cNvCxnSpPr/>
          <p:nvPr/>
        </p:nvCxnSpPr>
        <p:spPr>
          <a:xfrm flipV="1">
            <a:off x="9012238" y="4319589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56990A-FB88-4C05-AE6F-39F22F10DFC5}"/>
              </a:ext>
            </a:extLst>
          </p:cNvPr>
          <p:cNvCxnSpPr/>
          <p:nvPr/>
        </p:nvCxnSpPr>
        <p:spPr>
          <a:xfrm flipH="1">
            <a:off x="8890001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4" name="TextBox 34">
            <a:extLst>
              <a:ext uri="{FF2B5EF4-FFF2-40B4-BE49-F238E27FC236}">
                <a16:creationId xmlns:a16="http://schemas.microsoft.com/office/drawing/2014/main" id="{EC155685-F26E-413F-9239-531921689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instance / adjust the weights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D4E49F-B309-4B34-A1EC-A9C90314D5E2}"/>
              </a:ext>
            </a:extLst>
          </p:cNvPr>
          <p:cNvSpPr/>
          <p:nvPr/>
        </p:nvSpPr>
        <p:spPr>
          <a:xfrm>
            <a:off x="2530475" y="2366963"/>
            <a:ext cx="6654800" cy="2500312"/>
          </a:xfrm>
          <a:custGeom>
            <a:avLst/>
            <a:gdLst>
              <a:gd name="connsiteX0" fmla="*/ 0 w 6654800"/>
              <a:gd name="connsiteY0" fmla="*/ 1351280 h 2499360"/>
              <a:gd name="connsiteX1" fmla="*/ 101600 w 6654800"/>
              <a:gd name="connsiteY1" fmla="*/ 1341120 h 2499360"/>
              <a:gd name="connsiteX2" fmla="*/ 162560 w 6654800"/>
              <a:gd name="connsiteY2" fmla="*/ 1320800 h 2499360"/>
              <a:gd name="connsiteX3" fmla="*/ 203200 w 6654800"/>
              <a:gd name="connsiteY3" fmla="*/ 1310640 h 2499360"/>
              <a:gd name="connsiteX4" fmla="*/ 233680 w 6654800"/>
              <a:gd name="connsiteY4" fmla="*/ 1290320 h 2499360"/>
              <a:gd name="connsiteX5" fmla="*/ 274320 w 6654800"/>
              <a:gd name="connsiteY5" fmla="*/ 1259840 h 2499360"/>
              <a:gd name="connsiteX6" fmla="*/ 355600 w 6654800"/>
              <a:gd name="connsiteY6" fmla="*/ 1239520 h 2499360"/>
              <a:gd name="connsiteX7" fmla="*/ 528320 w 6654800"/>
              <a:gd name="connsiteY7" fmla="*/ 1249680 h 2499360"/>
              <a:gd name="connsiteX8" fmla="*/ 548640 w 6654800"/>
              <a:gd name="connsiteY8" fmla="*/ 1280160 h 2499360"/>
              <a:gd name="connsiteX9" fmla="*/ 579120 w 6654800"/>
              <a:gd name="connsiteY9" fmla="*/ 1300480 h 2499360"/>
              <a:gd name="connsiteX10" fmla="*/ 609600 w 6654800"/>
              <a:gd name="connsiteY10" fmla="*/ 1330960 h 2499360"/>
              <a:gd name="connsiteX11" fmla="*/ 650240 w 6654800"/>
              <a:gd name="connsiteY11" fmla="*/ 1351280 h 2499360"/>
              <a:gd name="connsiteX12" fmla="*/ 690880 w 6654800"/>
              <a:gd name="connsiteY12" fmla="*/ 1391920 h 2499360"/>
              <a:gd name="connsiteX13" fmla="*/ 721360 w 6654800"/>
              <a:gd name="connsiteY13" fmla="*/ 1463040 h 2499360"/>
              <a:gd name="connsiteX14" fmla="*/ 802640 w 6654800"/>
              <a:gd name="connsiteY14" fmla="*/ 1483360 h 2499360"/>
              <a:gd name="connsiteX15" fmla="*/ 812800 w 6654800"/>
              <a:gd name="connsiteY15" fmla="*/ 1513840 h 2499360"/>
              <a:gd name="connsiteX16" fmla="*/ 853440 w 6654800"/>
              <a:gd name="connsiteY16" fmla="*/ 1574800 h 2499360"/>
              <a:gd name="connsiteX17" fmla="*/ 934720 w 6654800"/>
              <a:gd name="connsiteY17" fmla="*/ 1584960 h 2499360"/>
              <a:gd name="connsiteX18" fmla="*/ 995680 w 6654800"/>
              <a:gd name="connsiteY18" fmla="*/ 1625600 h 2499360"/>
              <a:gd name="connsiteX19" fmla="*/ 1066800 w 6654800"/>
              <a:gd name="connsiteY19" fmla="*/ 1645920 h 2499360"/>
              <a:gd name="connsiteX20" fmla="*/ 1087120 w 6654800"/>
              <a:gd name="connsiteY20" fmla="*/ 1676400 h 2499360"/>
              <a:gd name="connsiteX21" fmla="*/ 1158240 w 6654800"/>
              <a:gd name="connsiteY21" fmla="*/ 1717040 h 2499360"/>
              <a:gd name="connsiteX22" fmla="*/ 1259840 w 6654800"/>
              <a:gd name="connsiteY22" fmla="*/ 1747520 h 2499360"/>
              <a:gd name="connsiteX23" fmla="*/ 1432560 w 6654800"/>
              <a:gd name="connsiteY23" fmla="*/ 1757680 h 2499360"/>
              <a:gd name="connsiteX24" fmla="*/ 1483360 w 6654800"/>
              <a:gd name="connsiteY24" fmla="*/ 1778000 h 2499360"/>
              <a:gd name="connsiteX25" fmla="*/ 1524000 w 6654800"/>
              <a:gd name="connsiteY25" fmla="*/ 1818640 h 2499360"/>
              <a:gd name="connsiteX26" fmla="*/ 1584960 w 6654800"/>
              <a:gd name="connsiteY26" fmla="*/ 1808480 h 2499360"/>
              <a:gd name="connsiteX27" fmla="*/ 1645920 w 6654800"/>
              <a:gd name="connsiteY27" fmla="*/ 1767840 h 2499360"/>
              <a:gd name="connsiteX28" fmla="*/ 1706880 w 6654800"/>
              <a:gd name="connsiteY28" fmla="*/ 1666240 h 2499360"/>
              <a:gd name="connsiteX29" fmla="*/ 1717040 w 6654800"/>
              <a:gd name="connsiteY29" fmla="*/ 1635760 h 2499360"/>
              <a:gd name="connsiteX30" fmla="*/ 1818640 w 6654800"/>
              <a:gd name="connsiteY30" fmla="*/ 1605280 h 2499360"/>
              <a:gd name="connsiteX31" fmla="*/ 1869440 w 6654800"/>
              <a:gd name="connsiteY31" fmla="*/ 1595120 h 2499360"/>
              <a:gd name="connsiteX32" fmla="*/ 1910080 w 6654800"/>
              <a:gd name="connsiteY32" fmla="*/ 1584960 h 2499360"/>
              <a:gd name="connsiteX33" fmla="*/ 1991360 w 6654800"/>
              <a:gd name="connsiteY33" fmla="*/ 1574800 h 2499360"/>
              <a:gd name="connsiteX34" fmla="*/ 2052320 w 6654800"/>
              <a:gd name="connsiteY34" fmla="*/ 1584960 h 2499360"/>
              <a:gd name="connsiteX35" fmla="*/ 2082800 w 6654800"/>
              <a:gd name="connsiteY35" fmla="*/ 1615440 h 2499360"/>
              <a:gd name="connsiteX36" fmla="*/ 2113280 w 6654800"/>
              <a:gd name="connsiteY36" fmla="*/ 1625600 h 2499360"/>
              <a:gd name="connsiteX37" fmla="*/ 2143760 w 6654800"/>
              <a:gd name="connsiteY37" fmla="*/ 1656080 h 2499360"/>
              <a:gd name="connsiteX38" fmla="*/ 2174240 w 6654800"/>
              <a:gd name="connsiteY38" fmla="*/ 1645920 h 2499360"/>
              <a:gd name="connsiteX39" fmla="*/ 2214880 w 6654800"/>
              <a:gd name="connsiteY39" fmla="*/ 1635760 h 2499360"/>
              <a:gd name="connsiteX40" fmla="*/ 2458720 w 6654800"/>
              <a:gd name="connsiteY40" fmla="*/ 1584960 h 2499360"/>
              <a:gd name="connsiteX41" fmla="*/ 2479040 w 6654800"/>
              <a:gd name="connsiteY41" fmla="*/ 1544320 h 2499360"/>
              <a:gd name="connsiteX42" fmla="*/ 2489200 w 6654800"/>
              <a:gd name="connsiteY42" fmla="*/ 1513840 h 2499360"/>
              <a:gd name="connsiteX43" fmla="*/ 2509520 w 6654800"/>
              <a:gd name="connsiteY43" fmla="*/ 1483360 h 2499360"/>
              <a:gd name="connsiteX44" fmla="*/ 2529840 w 6654800"/>
              <a:gd name="connsiteY44" fmla="*/ 1442720 h 2499360"/>
              <a:gd name="connsiteX45" fmla="*/ 2580640 w 6654800"/>
              <a:gd name="connsiteY45" fmla="*/ 1422400 h 2499360"/>
              <a:gd name="connsiteX46" fmla="*/ 2702560 w 6654800"/>
              <a:gd name="connsiteY46" fmla="*/ 1432560 h 2499360"/>
              <a:gd name="connsiteX47" fmla="*/ 2733040 w 6654800"/>
              <a:gd name="connsiteY47" fmla="*/ 1513840 h 2499360"/>
              <a:gd name="connsiteX48" fmla="*/ 2763520 w 6654800"/>
              <a:gd name="connsiteY48" fmla="*/ 1524000 h 2499360"/>
              <a:gd name="connsiteX49" fmla="*/ 2824480 w 6654800"/>
              <a:gd name="connsiteY49" fmla="*/ 1493520 h 2499360"/>
              <a:gd name="connsiteX50" fmla="*/ 2885440 w 6654800"/>
              <a:gd name="connsiteY50" fmla="*/ 1452880 h 2499360"/>
              <a:gd name="connsiteX51" fmla="*/ 2926080 w 6654800"/>
              <a:gd name="connsiteY51" fmla="*/ 1422400 h 2499360"/>
              <a:gd name="connsiteX52" fmla="*/ 2956560 w 6654800"/>
              <a:gd name="connsiteY52" fmla="*/ 1391920 h 2499360"/>
              <a:gd name="connsiteX53" fmla="*/ 2987040 w 6654800"/>
              <a:gd name="connsiteY53" fmla="*/ 1381760 h 2499360"/>
              <a:gd name="connsiteX54" fmla="*/ 3007360 w 6654800"/>
              <a:gd name="connsiteY54" fmla="*/ 1351280 h 2499360"/>
              <a:gd name="connsiteX55" fmla="*/ 3017520 w 6654800"/>
              <a:gd name="connsiteY55" fmla="*/ 1320800 h 2499360"/>
              <a:gd name="connsiteX56" fmla="*/ 3048000 w 6654800"/>
              <a:gd name="connsiteY56" fmla="*/ 1300480 h 2499360"/>
              <a:gd name="connsiteX57" fmla="*/ 3058160 w 6654800"/>
              <a:gd name="connsiteY57" fmla="*/ 1270000 h 2499360"/>
              <a:gd name="connsiteX58" fmla="*/ 3088640 w 6654800"/>
              <a:gd name="connsiteY58" fmla="*/ 1239520 h 2499360"/>
              <a:gd name="connsiteX59" fmla="*/ 3108960 w 6654800"/>
              <a:gd name="connsiteY59" fmla="*/ 1209040 h 2499360"/>
              <a:gd name="connsiteX60" fmla="*/ 3119120 w 6654800"/>
              <a:gd name="connsiteY60" fmla="*/ 1087120 h 2499360"/>
              <a:gd name="connsiteX61" fmla="*/ 3149600 w 6654800"/>
              <a:gd name="connsiteY61" fmla="*/ 1036320 h 2499360"/>
              <a:gd name="connsiteX62" fmla="*/ 3200400 w 6654800"/>
              <a:gd name="connsiteY62" fmla="*/ 894080 h 2499360"/>
              <a:gd name="connsiteX63" fmla="*/ 3230880 w 6654800"/>
              <a:gd name="connsiteY63" fmla="*/ 863600 h 2499360"/>
              <a:gd name="connsiteX64" fmla="*/ 3261360 w 6654800"/>
              <a:gd name="connsiteY64" fmla="*/ 853440 h 2499360"/>
              <a:gd name="connsiteX65" fmla="*/ 3373120 w 6654800"/>
              <a:gd name="connsiteY65" fmla="*/ 853440 h 2499360"/>
              <a:gd name="connsiteX66" fmla="*/ 3393440 w 6654800"/>
              <a:gd name="connsiteY66" fmla="*/ 772160 h 2499360"/>
              <a:gd name="connsiteX67" fmla="*/ 3434080 w 6654800"/>
              <a:gd name="connsiteY67" fmla="*/ 731520 h 2499360"/>
              <a:gd name="connsiteX68" fmla="*/ 3464560 w 6654800"/>
              <a:gd name="connsiteY68" fmla="*/ 619760 h 2499360"/>
              <a:gd name="connsiteX69" fmla="*/ 3474720 w 6654800"/>
              <a:gd name="connsiteY69" fmla="*/ 579120 h 2499360"/>
              <a:gd name="connsiteX70" fmla="*/ 3495040 w 6654800"/>
              <a:gd name="connsiteY70" fmla="*/ 548640 h 2499360"/>
              <a:gd name="connsiteX71" fmla="*/ 3505200 w 6654800"/>
              <a:gd name="connsiteY71" fmla="*/ 487680 h 2499360"/>
              <a:gd name="connsiteX72" fmla="*/ 3545840 w 6654800"/>
              <a:gd name="connsiteY72" fmla="*/ 477520 h 2499360"/>
              <a:gd name="connsiteX73" fmla="*/ 3667760 w 6654800"/>
              <a:gd name="connsiteY73" fmla="*/ 467360 h 2499360"/>
              <a:gd name="connsiteX74" fmla="*/ 3749040 w 6654800"/>
              <a:gd name="connsiteY74" fmla="*/ 416560 h 2499360"/>
              <a:gd name="connsiteX75" fmla="*/ 3799840 w 6654800"/>
              <a:gd name="connsiteY75" fmla="*/ 365760 h 2499360"/>
              <a:gd name="connsiteX76" fmla="*/ 3992880 w 6654800"/>
              <a:gd name="connsiteY76" fmla="*/ 193040 h 2499360"/>
              <a:gd name="connsiteX77" fmla="*/ 4043680 w 6654800"/>
              <a:gd name="connsiteY77" fmla="*/ 213360 h 2499360"/>
              <a:gd name="connsiteX78" fmla="*/ 4104640 w 6654800"/>
              <a:gd name="connsiteY78" fmla="*/ 223520 h 2499360"/>
              <a:gd name="connsiteX79" fmla="*/ 4155440 w 6654800"/>
              <a:gd name="connsiteY79" fmla="*/ 233680 h 2499360"/>
              <a:gd name="connsiteX80" fmla="*/ 4236720 w 6654800"/>
              <a:gd name="connsiteY80" fmla="*/ 254000 h 2499360"/>
              <a:gd name="connsiteX81" fmla="*/ 4277360 w 6654800"/>
              <a:gd name="connsiteY81" fmla="*/ 264160 h 2499360"/>
              <a:gd name="connsiteX82" fmla="*/ 4378960 w 6654800"/>
              <a:gd name="connsiteY82" fmla="*/ 254000 h 2499360"/>
              <a:gd name="connsiteX83" fmla="*/ 4490720 w 6654800"/>
              <a:gd name="connsiteY83" fmla="*/ 162560 h 2499360"/>
              <a:gd name="connsiteX84" fmla="*/ 4582160 w 6654800"/>
              <a:gd name="connsiteY84" fmla="*/ 81280 h 2499360"/>
              <a:gd name="connsiteX85" fmla="*/ 4632960 w 6654800"/>
              <a:gd name="connsiteY85" fmla="*/ 40640 h 2499360"/>
              <a:gd name="connsiteX86" fmla="*/ 4714240 w 6654800"/>
              <a:gd name="connsiteY86" fmla="*/ 0 h 2499360"/>
              <a:gd name="connsiteX87" fmla="*/ 4856480 w 6654800"/>
              <a:gd name="connsiteY87" fmla="*/ 20320 h 2499360"/>
              <a:gd name="connsiteX88" fmla="*/ 4927600 w 6654800"/>
              <a:gd name="connsiteY88" fmla="*/ 40640 h 2499360"/>
              <a:gd name="connsiteX89" fmla="*/ 4978400 w 6654800"/>
              <a:gd name="connsiteY89" fmla="*/ 71120 h 2499360"/>
              <a:gd name="connsiteX90" fmla="*/ 5029200 w 6654800"/>
              <a:gd name="connsiteY90" fmla="*/ 132080 h 2499360"/>
              <a:gd name="connsiteX91" fmla="*/ 5059680 w 6654800"/>
              <a:gd name="connsiteY91" fmla="*/ 162560 h 2499360"/>
              <a:gd name="connsiteX92" fmla="*/ 5100320 w 6654800"/>
              <a:gd name="connsiteY92" fmla="*/ 314960 h 2499360"/>
              <a:gd name="connsiteX93" fmla="*/ 5130800 w 6654800"/>
              <a:gd name="connsiteY93" fmla="*/ 325120 h 2499360"/>
              <a:gd name="connsiteX94" fmla="*/ 5181600 w 6654800"/>
              <a:gd name="connsiteY94" fmla="*/ 355600 h 2499360"/>
              <a:gd name="connsiteX95" fmla="*/ 5222240 w 6654800"/>
              <a:gd name="connsiteY95" fmla="*/ 375920 h 2499360"/>
              <a:gd name="connsiteX96" fmla="*/ 5262880 w 6654800"/>
              <a:gd name="connsiteY96" fmla="*/ 436880 h 2499360"/>
              <a:gd name="connsiteX97" fmla="*/ 5283200 w 6654800"/>
              <a:gd name="connsiteY97" fmla="*/ 467360 h 2499360"/>
              <a:gd name="connsiteX98" fmla="*/ 5293360 w 6654800"/>
              <a:gd name="connsiteY98" fmla="*/ 497840 h 2499360"/>
              <a:gd name="connsiteX99" fmla="*/ 5313680 w 6654800"/>
              <a:gd name="connsiteY99" fmla="*/ 538480 h 2499360"/>
              <a:gd name="connsiteX100" fmla="*/ 5334000 w 6654800"/>
              <a:gd name="connsiteY100" fmla="*/ 619760 h 2499360"/>
              <a:gd name="connsiteX101" fmla="*/ 5354320 w 6654800"/>
              <a:gd name="connsiteY101" fmla="*/ 650240 h 2499360"/>
              <a:gd name="connsiteX102" fmla="*/ 5364480 w 6654800"/>
              <a:gd name="connsiteY102" fmla="*/ 680720 h 2499360"/>
              <a:gd name="connsiteX103" fmla="*/ 5394960 w 6654800"/>
              <a:gd name="connsiteY103" fmla="*/ 701040 h 2499360"/>
              <a:gd name="connsiteX104" fmla="*/ 5425440 w 6654800"/>
              <a:gd name="connsiteY104" fmla="*/ 731520 h 2499360"/>
              <a:gd name="connsiteX105" fmla="*/ 5476240 w 6654800"/>
              <a:gd name="connsiteY105" fmla="*/ 772160 h 2499360"/>
              <a:gd name="connsiteX106" fmla="*/ 5577840 w 6654800"/>
              <a:gd name="connsiteY106" fmla="*/ 924560 h 2499360"/>
              <a:gd name="connsiteX107" fmla="*/ 5638800 w 6654800"/>
              <a:gd name="connsiteY107" fmla="*/ 1005840 h 2499360"/>
              <a:gd name="connsiteX108" fmla="*/ 5709920 w 6654800"/>
              <a:gd name="connsiteY108" fmla="*/ 1168400 h 2499360"/>
              <a:gd name="connsiteX109" fmla="*/ 5720080 w 6654800"/>
              <a:gd name="connsiteY109" fmla="*/ 1219200 h 2499360"/>
              <a:gd name="connsiteX110" fmla="*/ 5781040 w 6654800"/>
              <a:gd name="connsiteY110" fmla="*/ 1270000 h 2499360"/>
              <a:gd name="connsiteX111" fmla="*/ 5872480 w 6654800"/>
              <a:gd name="connsiteY111" fmla="*/ 1371600 h 2499360"/>
              <a:gd name="connsiteX112" fmla="*/ 5923280 w 6654800"/>
              <a:gd name="connsiteY112" fmla="*/ 1452880 h 2499360"/>
              <a:gd name="connsiteX113" fmla="*/ 5984240 w 6654800"/>
              <a:gd name="connsiteY113" fmla="*/ 1524000 h 2499360"/>
              <a:gd name="connsiteX114" fmla="*/ 6055360 w 6654800"/>
              <a:gd name="connsiteY114" fmla="*/ 1666240 h 2499360"/>
              <a:gd name="connsiteX115" fmla="*/ 6136640 w 6654800"/>
              <a:gd name="connsiteY115" fmla="*/ 1778000 h 2499360"/>
              <a:gd name="connsiteX116" fmla="*/ 6146800 w 6654800"/>
              <a:gd name="connsiteY116" fmla="*/ 1991360 h 2499360"/>
              <a:gd name="connsiteX117" fmla="*/ 6156960 w 6654800"/>
              <a:gd name="connsiteY117" fmla="*/ 2021840 h 2499360"/>
              <a:gd name="connsiteX118" fmla="*/ 6268720 w 6654800"/>
              <a:gd name="connsiteY118" fmla="*/ 2042160 h 2499360"/>
              <a:gd name="connsiteX119" fmla="*/ 6319520 w 6654800"/>
              <a:gd name="connsiteY119" fmla="*/ 2052320 h 2499360"/>
              <a:gd name="connsiteX120" fmla="*/ 6350000 w 6654800"/>
              <a:gd name="connsiteY120" fmla="*/ 2072640 h 2499360"/>
              <a:gd name="connsiteX121" fmla="*/ 6390640 w 6654800"/>
              <a:gd name="connsiteY121" fmla="*/ 2092960 h 2499360"/>
              <a:gd name="connsiteX122" fmla="*/ 6410960 w 6654800"/>
              <a:gd name="connsiteY122" fmla="*/ 2123440 h 2499360"/>
              <a:gd name="connsiteX123" fmla="*/ 6471920 w 6654800"/>
              <a:gd name="connsiteY123" fmla="*/ 2164080 h 2499360"/>
              <a:gd name="connsiteX124" fmla="*/ 6502400 w 6654800"/>
              <a:gd name="connsiteY124" fmla="*/ 2225040 h 2499360"/>
              <a:gd name="connsiteX125" fmla="*/ 6512560 w 6654800"/>
              <a:gd name="connsiteY125" fmla="*/ 2275840 h 2499360"/>
              <a:gd name="connsiteX126" fmla="*/ 6563360 w 6654800"/>
              <a:gd name="connsiteY126" fmla="*/ 2326640 h 2499360"/>
              <a:gd name="connsiteX127" fmla="*/ 6634480 w 6654800"/>
              <a:gd name="connsiteY127" fmla="*/ 2458720 h 2499360"/>
              <a:gd name="connsiteX128" fmla="*/ 6654800 w 6654800"/>
              <a:gd name="connsiteY128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654800" h="2499360">
                <a:moveTo>
                  <a:pt x="0" y="1351280"/>
                </a:moveTo>
                <a:cubicBezTo>
                  <a:pt x="33867" y="1347893"/>
                  <a:pt x="68147" y="1347392"/>
                  <a:pt x="101600" y="1341120"/>
                </a:cubicBezTo>
                <a:cubicBezTo>
                  <a:pt x="122652" y="1337173"/>
                  <a:pt x="141780" y="1325995"/>
                  <a:pt x="162560" y="1320800"/>
                </a:cubicBezTo>
                <a:lnTo>
                  <a:pt x="203200" y="1310640"/>
                </a:lnTo>
                <a:cubicBezTo>
                  <a:pt x="213360" y="1303867"/>
                  <a:pt x="223744" y="1297417"/>
                  <a:pt x="233680" y="1290320"/>
                </a:cubicBezTo>
                <a:cubicBezTo>
                  <a:pt x="247459" y="1280478"/>
                  <a:pt x="259618" y="1268241"/>
                  <a:pt x="274320" y="1259840"/>
                </a:cubicBezTo>
                <a:cubicBezTo>
                  <a:pt x="291142" y="1250227"/>
                  <a:pt x="342737" y="1242093"/>
                  <a:pt x="355600" y="1239520"/>
                </a:cubicBezTo>
                <a:cubicBezTo>
                  <a:pt x="413173" y="1242907"/>
                  <a:pt x="471884" y="1237799"/>
                  <a:pt x="528320" y="1249680"/>
                </a:cubicBezTo>
                <a:cubicBezTo>
                  <a:pt x="540269" y="1252196"/>
                  <a:pt x="540006" y="1271526"/>
                  <a:pt x="548640" y="1280160"/>
                </a:cubicBezTo>
                <a:cubicBezTo>
                  <a:pt x="557274" y="1288794"/>
                  <a:pt x="569739" y="1292663"/>
                  <a:pt x="579120" y="1300480"/>
                </a:cubicBezTo>
                <a:cubicBezTo>
                  <a:pt x="590158" y="1309678"/>
                  <a:pt x="597908" y="1322609"/>
                  <a:pt x="609600" y="1330960"/>
                </a:cubicBezTo>
                <a:cubicBezTo>
                  <a:pt x="621925" y="1339763"/>
                  <a:pt x="638123" y="1342193"/>
                  <a:pt x="650240" y="1351280"/>
                </a:cubicBezTo>
                <a:cubicBezTo>
                  <a:pt x="665566" y="1362775"/>
                  <a:pt x="677333" y="1378373"/>
                  <a:pt x="690880" y="1391920"/>
                </a:cubicBezTo>
                <a:cubicBezTo>
                  <a:pt x="694832" y="1407727"/>
                  <a:pt x="701313" y="1453017"/>
                  <a:pt x="721360" y="1463040"/>
                </a:cubicBezTo>
                <a:cubicBezTo>
                  <a:pt x="746339" y="1475529"/>
                  <a:pt x="802640" y="1483360"/>
                  <a:pt x="802640" y="1483360"/>
                </a:cubicBezTo>
                <a:cubicBezTo>
                  <a:pt x="806027" y="1493520"/>
                  <a:pt x="809858" y="1503542"/>
                  <a:pt x="812800" y="1513840"/>
                </a:cubicBezTo>
                <a:cubicBezTo>
                  <a:pt x="822078" y="1546313"/>
                  <a:pt x="814703" y="1564235"/>
                  <a:pt x="853440" y="1574800"/>
                </a:cubicBezTo>
                <a:cubicBezTo>
                  <a:pt x="879782" y="1581984"/>
                  <a:pt x="907627" y="1581573"/>
                  <a:pt x="934720" y="1584960"/>
                </a:cubicBezTo>
                <a:cubicBezTo>
                  <a:pt x="955040" y="1598507"/>
                  <a:pt x="971988" y="1619677"/>
                  <a:pt x="995680" y="1625600"/>
                </a:cubicBezTo>
                <a:cubicBezTo>
                  <a:pt x="1046710" y="1638357"/>
                  <a:pt x="1023073" y="1631344"/>
                  <a:pt x="1066800" y="1645920"/>
                </a:cubicBezTo>
                <a:cubicBezTo>
                  <a:pt x="1073573" y="1656080"/>
                  <a:pt x="1078486" y="1667766"/>
                  <a:pt x="1087120" y="1676400"/>
                </a:cubicBezTo>
                <a:cubicBezTo>
                  <a:pt x="1099339" y="1688619"/>
                  <a:pt x="1144959" y="1711728"/>
                  <a:pt x="1158240" y="1717040"/>
                </a:cubicBezTo>
                <a:cubicBezTo>
                  <a:pt x="1168371" y="1721093"/>
                  <a:pt x="1240193" y="1745649"/>
                  <a:pt x="1259840" y="1747520"/>
                </a:cubicBezTo>
                <a:cubicBezTo>
                  <a:pt x="1317253" y="1752988"/>
                  <a:pt x="1374987" y="1754293"/>
                  <a:pt x="1432560" y="1757680"/>
                </a:cubicBezTo>
                <a:cubicBezTo>
                  <a:pt x="1449493" y="1764453"/>
                  <a:pt x="1469349" y="1766324"/>
                  <a:pt x="1483360" y="1778000"/>
                </a:cubicBezTo>
                <a:cubicBezTo>
                  <a:pt x="1555609" y="1838207"/>
                  <a:pt x="1424658" y="1785526"/>
                  <a:pt x="1524000" y="1818640"/>
                </a:cubicBezTo>
                <a:cubicBezTo>
                  <a:pt x="1544320" y="1815253"/>
                  <a:pt x="1565944" y="1816403"/>
                  <a:pt x="1584960" y="1808480"/>
                </a:cubicBezTo>
                <a:cubicBezTo>
                  <a:pt x="1607503" y="1799087"/>
                  <a:pt x="1645920" y="1767840"/>
                  <a:pt x="1645920" y="1767840"/>
                </a:cubicBezTo>
                <a:cubicBezTo>
                  <a:pt x="1674811" y="1724503"/>
                  <a:pt x="1688135" y="1709978"/>
                  <a:pt x="1706880" y="1666240"/>
                </a:cubicBezTo>
                <a:cubicBezTo>
                  <a:pt x="1711099" y="1656396"/>
                  <a:pt x="1709467" y="1643333"/>
                  <a:pt x="1717040" y="1635760"/>
                </a:cubicBezTo>
                <a:cubicBezTo>
                  <a:pt x="1741043" y="1611757"/>
                  <a:pt x="1790430" y="1610409"/>
                  <a:pt x="1818640" y="1605280"/>
                </a:cubicBezTo>
                <a:cubicBezTo>
                  <a:pt x="1835630" y="1602191"/>
                  <a:pt x="1852583" y="1598866"/>
                  <a:pt x="1869440" y="1595120"/>
                </a:cubicBezTo>
                <a:cubicBezTo>
                  <a:pt x="1883071" y="1592091"/>
                  <a:pt x="1896306" y="1587256"/>
                  <a:pt x="1910080" y="1584960"/>
                </a:cubicBezTo>
                <a:cubicBezTo>
                  <a:pt x="1937013" y="1580471"/>
                  <a:pt x="1964267" y="1578187"/>
                  <a:pt x="1991360" y="1574800"/>
                </a:cubicBezTo>
                <a:cubicBezTo>
                  <a:pt x="2011680" y="1578187"/>
                  <a:pt x="2033495" y="1576593"/>
                  <a:pt x="2052320" y="1584960"/>
                </a:cubicBezTo>
                <a:cubicBezTo>
                  <a:pt x="2065450" y="1590796"/>
                  <a:pt x="2070845" y="1607470"/>
                  <a:pt x="2082800" y="1615440"/>
                </a:cubicBezTo>
                <a:cubicBezTo>
                  <a:pt x="2091711" y="1621381"/>
                  <a:pt x="2103120" y="1622213"/>
                  <a:pt x="2113280" y="1625600"/>
                </a:cubicBezTo>
                <a:cubicBezTo>
                  <a:pt x="2123440" y="1635760"/>
                  <a:pt x="2130129" y="1651536"/>
                  <a:pt x="2143760" y="1656080"/>
                </a:cubicBezTo>
                <a:cubicBezTo>
                  <a:pt x="2153920" y="1659467"/>
                  <a:pt x="2163942" y="1648862"/>
                  <a:pt x="2174240" y="1645920"/>
                </a:cubicBezTo>
                <a:cubicBezTo>
                  <a:pt x="2187666" y="1642084"/>
                  <a:pt x="2201333" y="1639147"/>
                  <a:pt x="2214880" y="1635760"/>
                </a:cubicBezTo>
                <a:cubicBezTo>
                  <a:pt x="2326640" y="1561253"/>
                  <a:pt x="2251456" y="1596475"/>
                  <a:pt x="2458720" y="1584960"/>
                </a:cubicBezTo>
                <a:cubicBezTo>
                  <a:pt x="2465493" y="1571413"/>
                  <a:pt x="2473074" y="1558241"/>
                  <a:pt x="2479040" y="1544320"/>
                </a:cubicBezTo>
                <a:cubicBezTo>
                  <a:pt x="2483259" y="1534476"/>
                  <a:pt x="2484411" y="1523419"/>
                  <a:pt x="2489200" y="1513840"/>
                </a:cubicBezTo>
                <a:cubicBezTo>
                  <a:pt x="2494661" y="1502918"/>
                  <a:pt x="2503462" y="1493962"/>
                  <a:pt x="2509520" y="1483360"/>
                </a:cubicBezTo>
                <a:cubicBezTo>
                  <a:pt x="2517034" y="1470210"/>
                  <a:pt x="2518341" y="1452577"/>
                  <a:pt x="2529840" y="1442720"/>
                </a:cubicBezTo>
                <a:cubicBezTo>
                  <a:pt x="2543687" y="1430851"/>
                  <a:pt x="2563707" y="1429173"/>
                  <a:pt x="2580640" y="1422400"/>
                </a:cubicBezTo>
                <a:cubicBezTo>
                  <a:pt x="2621280" y="1425787"/>
                  <a:pt x="2663348" y="1421357"/>
                  <a:pt x="2702560" y="1432560"/>
                </a:cubicBezTo>
                <a:cubicBezTo>
                  <a:pt x="2728148" y="1439871"/>
                  <a:pt x="2726582" y="1504152"/>
                  <a:pt x="2733040" y="1513840"/>
                </a:cubicBezTo>
                <a:cubicBezTo>
                  <a:pt x="2738981" y="1522751"/>
                  <a:pt x="2753360" y="1520613"/>
                  <a:pt x="2763520" y="1524000"/>
                </a:cubicBezTo>
                <a:cubicBezTo>
                  <a:pt x="2794068" y="1513817"/>
                  <a:pt x="2798219" y="1515404"/>
                  <a:pt x="2824480" y="1493520"/>
                </a:cubicBezTo>
                <a:cubicBezTo>
                  <a:pt x="2875217" y="1451239"/>
                  <a:pt x="2831875" y="1470735"/>
                  <a:pt x="2885440" y="1452880"/>
                </a:cubicBezTo>
                <a:cubicBezTo>
                  <a:pt x="2898987" y="1442720"/>
                  <a:pt x="2913223" y="1433420"/>
                  <a:pt x="2926080" y="1422400"/>
                </a:cubicBezTo>
                <a:cubicBezTo>
                  <a:pt x="2936989" y="1413049"/>
                  <a:pt x="2944605" y="1399890"/>
                  <a:pt x="2956560" y="1391920"/>
                </a:cubicBezTo>
                <a:cubicBezTo>
                  <a:pt x="2965471" y="1385979"/>
                  <a:pt x="2976880" y="1385147"/>
                  <a:pt x="2987040" y="1381760"/>
                </a:cubicBezTo>
                <a:cubicBezTo>
                  <a:pt x="2993813" y="1371600"/>
                  <a:pt x="3001899" y="1362202"/>
                  <a:pt x="3007360" y="1351280"/>
                </a:cubicBezTo>
                <a:cubicBezTo>
                  <a:pt x="3012149" y="1341701"/>
                  <a:pt x="3010830" y="1329163"/>
                  <a:pt x="3017520" y="1320800"/>
                </a:cubicBezTo>
                <a:cubicBezTo>
                  <a:pt x="3025148" y="1311265"/>
                  <a:pt x="3037840" y="1307253"/>
                  <a:pt x="3048000" y="1300480"/>
                </a:cubicBezTo>
                <a:cubicBezTo>
                  <a:pt x="3051387" y="1290320"/>
                  <a:pt x="3052219" y="1278911"/>
                  <a:pt x="3058160" y="1270000"/>
                </a:cubicBezTo>
                <a:cubicBezTo>
                  <a:pt x="3066130" y="1258045"/>
                  <a:pt x="3079442" y="1250558"/>
                  <a:pt x="3088640" y="1239520"/>
                </a:cubicBezTo>
                <a:cubicBezTo>
                  <a:pt x="3096457" y="1230139"/>
                  <a:pt x="3102187" y="1219200"/>
                  <a:pt x="3108960" y="1209040"/>
                </a:cubicBezTo>
                <a:cubicBezTo>
                  <a:pt x="3112347" y="1168400"/>
                  <a:pt x="3109780" y="1126817"/>
                  <a:pt x="3119120" y="1087120"/>
                </a:cubicBezTo>
                <a:cubicBezTo>
                  <a:pt x="3123643" y="1067897"/>
                  <a:pt x="3144028" y="1055265"/>
                  <a:pt x="3149600" y="1036320"/>
                </a:cubicBezTo>
                <a:cubicBezTo>
                  <a:pt x="3208734" y="835265"/>
                  <a:pt x="3124731" y="957138"/>
                  <a:pt x="3200400" y="894080"/>
                </a:cubicBezTo>
                <a:cubicBezTo>
                  <a:pt x="3211438" y="884882"/>
                  <a:pt x="3218925" y="871570"/>
                  <a:pt x="3230880" y="863600"/>
                </a:cubicBezTo>
                <a:cubicBezTo>
                  <a:pt x="3239791" y="857659"/>
                  <a:pt x="3251200" y="856827"/>
                  <a:pt x="3261360" y="853440"/>
                </a:cubicBezTo>
                <a:cubicBezTo>
                  <a:pt x="3285073" y="858183"/>
                  <a:pt x="3351537" y="877721"/>
                  <a:pt x="3373120" y="853440"/>
                </a:cubicBezTo>
                <a:cubicBezTo>
                  <a:pt x="3391674" y="832567"/>
                  <a:pt x="3380951" y="797139"/>
                  <a:pt x="3393440" y="772160"/>
                </a:cubicBezTo>
                <a:cubicBezTo>
                  <a:pt x="3402008" y="755025"/>
                  <a:pt x="3420533" y="745067"/>
                  <a:pt x="3434080" y="731520"/>
                </a:cubicBezTo>
                <a:cubicBezTo>
                  <a:pt x="3453071" y="674546"/>
                  <a:pt x="3441643" y="711430"/>
                  <a:pt x="3464560" y="619760"/>
                </a:cubicBezTo>
                <a:cubicBezTo>
                  <a:pt x="3467947" y="606213"/>
                  <a:pt x="3466974" y="590738"/>
                  <a:pt x="3474720" y="579120"/>
                </a:cubicBezTo>
                <a:lnTo>
                  <a:pt x="3495040" y="548640"/>
                </a:lnTo>
                <a:cubicBezTo>
                  <a:pt x="3498427" y="528320"/>
                  <a:pt x="3493226" y="504443"/>
                  <a:pt x="3505200" y="487680"/>
                </a:cubicBezTo>
                <a:cubicBezTo>
                  <a:pt x="3513316" y="476317"/>
                  <a:pt x="3531984" y="479252"/>
                  <a:pt x="3545840" y="477520"/>
                </a:cubicBezTo>
                <a:cubicBezTo>
                  <a:pt x="3586306" y="472462"/>
                  <a:pt x="3627120" y="470747"/>
                  <a:pt x="3667760" y="467360"/>
                </a:cubicBezTo>
                <a:cubicBezTo>
                  <a:pt x="3706693" y="447893"/>
                  <a:pt x="3715125" y="446707"/>
                  <a:pt x="3749040" y="416560"/>
                </a:cubicBezTo>
                <a:cubicBezTo>
                  <a:pt x="3766938" y="400650"/>
                  <a:pt x="3781942" y="381670"/>
                  <a:pt x="3799840" y="365760"/>
                </a:cubicBezTo>
                <a:cubicBezTo>
                  <a:pt x="4013095" y="176200"/>
                  <a:pt x="3861623" y="324297"/>
                  <a:pt x="3992880" y="193040"/>
                </a:cubicBezTo>
                <a:cubicBezTo>
                  <a:pt x="4009813" y="199813"/>
                  <a:pt x="4026085" y="208561"/>
                  <a:pt x="4043680" y="213360"/>
                </a:cubicBezTo>
                <a:cubicBezTo>
                  <a:pt x="4063554" y="218780"/>
                  <a:pt x="4084372" y="219835"/>
                  <a:pt x="4104640" y="223520"/>
                </a:cubicBezTo>
                <a:cubicBezTo>
                  <a:pt x="4121630" y="226609"/>
                  <a:pt x="4138614" y="229797"/>
                  <a:pt x="4155440" y="233680"/>
                </a:cubicBezTo>
                <a:cubicBezTo>
                  <a:pt x="4182652" y="239960"/>
                  <a:pt x="4209627" y="247227"/>
                  <a:pt x="4236720" y="254000"/>
                </a:cubicBezTo>
                <a:lnTo>
                  <a:pt x="4277360" y="264160"/>
                </a:lnTo>
                <a:cubicBezTo>
                  <a:pt x="4311227" y="260773"/>
                  <a:pt x="4348231" y="268633"/>
                  <a:pt x="4378960" y="254000"/>
                </a:cubicBezTo>
                <a:cubicBezTo>
                  <a:pt x="4422418" y="233306"/>
                  <a:pt x="4453363" y="192913"/>
                  <a:pt x="4490720" y="162560"/>
                </a:cubicBezTo>
                <a:cubicBezTo>
                  <a:pt x="4659398" y="25509"/>
                  <a:pt x="4435263" y="211855"/>
                  <a:pt x="4582160" y="81280"/>
                </a:cubicBezTo>
                <a:cubicBezTo>
                  <a:pt x="4598368" y="66873"/>
                  <a:pt x="4614492" y="52005"/>
                  <a:pt x="4632960" y="40640"/>
                </a:cubicBezTo>
                <a:cubicBezTo>
                  <a:pt x="4658758" y="24764"/>
                  <a:pt x="4714240" y="0"/>
                  <a:pt x="4714240" y="0"/>
                </a:cubicBezTo>
                <a:cubicBezTo>
                  <a:pt x="4796139" y="27300"/>
                  <a:pt x="4678406" y="-9359"/>
                  <a:pt x="4856480" y="20320"/>
                </a:cubicBezTo>
                <a:cubicBezTo>
                  <a:pt x="4880800" y="24373"/>
                  <a:pt x="4903893" y="33867"/>
                  <a:pt x="4927600" y="40640"/>
                </a:cubicBezTo>
                <a:cubicBezTo>
                  <a:pt x="4944533" y="50800"/>
                  <a:pt x="4962602" y="59272"/>
                  <a:pt x="4978400" y="71120"/>
                </a:cubicBezTo>
                <a:cubicBezTo>
                  <a:pt x="5017977" y="100803"/>
                  <a:pt x="5000517" y="97660"/>
                  <a:pt x="5029200" y="132080"/>
                </a:cubicBezTo>
                <a:cubicBezTo>
                  <a:pt x="5038398" y="143118"/>
                  <a:pt x="5049520" y="152400"/>
                  <a:pt x="5059680" y="162560"/>
                </a:cubicBezTo>
                <a:cubicBezTo>
                  <a:pt x="5060879" y="167354"/>
                  <a:pt x="5094488" y="305629"/>
                  <a:pt x="5100320" y="314960"/>
                </a:cubicBezTo>
                <a:cubicBezTo>
                  <a:pt x="5105996" y="324042"/>
                  <a:pt x="5121221" y="320331"/>
                  <a:pt x="5130800" y="325120"/>
                </a:cubicBezTo>
                <a:cubicBezTo>
                  <a:pt x="5148463" y="333951"/>
                  <a:pt x="5164338" y="346010"/>
                  <a:pt x="5181600" y="355600"/>
                </a:cubicBezTo>
                <a:cubicBezTo>
                  <a:pt x="5194840" y="362955"/>
                  <a:pt x="5208693" y="369147"/>
                  <a:pt x="5222240" y="375920"/>
                </a:cubicBezTo>
                <a:lnTo>
                  <a:pt x="5262880" y="436880"/>
                </a:lnTo>
                <a:cubicBezTo>
                  <a:pt x="5269653" y="447040"/>
                  <a:pt x="5279339" y="455776"/>
                  <a:pt x="5283200" y="467360"/>
                </a:cubicBezTo>
                <a:cubicBezTo>
                  <a:pt x="5286587" y="477520"/>
                  <a:pt x="5289141" y="487996"/>
                  <a:pt x="5293360" y="497840"/>
                </a:cubicBezTo>
                <a:cubicBezTo>
                  <a:pt x="5299326" y="511761"/>
                  <a:pt x="5308891" y="524112"/>
                  <a:pt x="5313680" y="538480"/>
                </a:cubicBezTo>
                <a:cubicBezTo>
                  <a:pt x="5322511" y="564974"/>
                  <a:pt x="5318509" y="596523"/>
                  <a:pt x="5334000" y="619760"/>
                </a:cubicBezTo>
                <a:cubicBezTo>
                  <a:pt x="5340773" y="629920"/>
                  <a:pt x="5348859" y="639318"/>
                  <a:pt x="5354320" y="650240"/>
                </a:cubicBezTo>
                <a:cubicBezTo>
                  <a:pt x="5359109" y="659819"/>
                  <a:pt x="5357790" y="672357"/>
                  <a:pt x="5364480" y="680720"/>
                </a:cubicBezTo>
                <a:cubicBezTo>
                  <a:pt x="5372108" y="690255"/>
                  <a:pt x="5385579" y="693223"/>
                  <a:pt x="5394960" y="701040"/>
                </a:cubicBezTo>
                <a:cubicBezTo>
                  <a:pt x="5405998" y="710238"/>
                  <a:pt x="5414627" y="722058"/>
                  <a:pt x="5425440" y="731520"/>
                </a:cubicBezTo>
                <a:cubicBezTo>
                  <a:pt x="5441760" y="745800"/>
                  <a:pt x="5462803" y="755140"/>
                  <a:pt x="5476240" y="772160"/>
                </a:cubicBezTo>
                <a:cubicBezTo>
                  <a:pt x="5514072" y="820080"/>
                  <a:pt x="5541208" y="875717"/>
                  <a:pt x="5577840" y="924560"/>
                </a:cubicBezTo>
                <a:cubicBezTo>
                  <a:pt x="5598160" y="951653"/>
                  <a:pt x="5620851" y="977121"/>
                  <a:pt x="5638800" y="1005840"/>
                </a:cubicBezTo>
                <a:cubicBezTo>
                  <a:pt x="5664174" y="1046439"/>
                  <a:pt x="5695748" y="1122341"/>
                  <a:pt x="5709920" y="1168400"/>
                </a:cubicBezTo>
                <a:cubicBezTo>
                  <a:pt x="5714998" y="1184905"/>
                  <a:pt x="5712357" y="1203754"/>
                  <a:pt x="5720080" y="1219200"/>
                </a:cubicBezTo>
                <a:cubicBezTo>
                  <a:pt x="5733292" y="1245623"/>
                  <a:pt x="5760618" y="1252495"/>
                  <a:pt x="5781040" y="1270000"/>
                </a:cubicBezTo>
                <a:cubicBezTo>
                  <a:pt x="5807938" y="1293056"/>
                  <a:pt x="5854211" y="1346024"/>
                  <a:pt x="5872480" y="1371600"/>
                </a:cubicBezTo>
                <a:cubicBezTo>
                  <a:pt x="5891050" y="1397599"/>
                  <a:pt x="5904386" y="1427116"/>
                  <a:pt x="5923280" y="1452880"/>
                </a:cubicBezTo>
                <a:cubicBezTo>
                  <a:pt x="5941744" y="1478059"/>
                  <a:pt x="5967805" y="1497452"/>
                  <a:pt x="5984240" y="1524000"/>
                </a:cubicBezTo>
                <a:cubicBezTo>
                  <a:pt x="6012142" y="1569072"/>
                  <a:pt x="6023554" y="1623832"/>
                  <a:pt x="6055360" y="1666240"/>
                </a:cubicBezTo>
                <a:cubicBezTo>
                  <a:pt x="6123646" y="1757289"/>
                  <a:pt x="6097534" y="1719341"/>
                  <a:pt x="6136640" y="1778000"/>
                </a:cubicBezTo>
                <a:cubicBezTo>
                  <a:pt x="6140027" y="1849120"/>
                  <a:pt x="6140887" y="1920405"/>
                  <a:pt x="6146800" y="1991360"/>
                </a:cubicBezTo>
                <a:cubicBezTo>
                  <a:pt x="6147689" y="2002033"/>
                  <a:pt x="6147074" y="2017721"/>
                  <a:pt x="6156960" y="2021840"/>
                </a:cubicBezTo>
                <a:cubicBezTo>
                  <a:pt x="6191911" y="2036403"/>
                  <a:pt x="6231504" y="2035182"/>
                  <a:pt x="6268720" y="2042160"/>
                </a:cubicBezTo>
                <a:cubicBezTo>
                  <a:pt x="6285693" y="2045342"/>
                  <a:pt x="6302587" y="2048933"/>
                  <a:pt x="6319520" y="2052320"/>
                </a:cubicBezTo>
                <a:cubicBezTo>
                  <a:pt x="6329680" y="2059093"/>
                  <a:pt x="6339398" y="2066582"/>
                  <a:pt x="6350000" y="2072640"/>
                </a:cubicBezTo>
                <a:cubicBezTo>
                  <a:pt x="6363150" y="2080154"/>
                  <a:pt x="6379005" y="2083264"/>
                  <a:pt x="6390640" y="2092960"/>
                </a:cubicBezTo>
                <a:cubicBezTo>
                  <a:pt x="6400021" y="2100777"/>
                  <a:pt x="6401770" y="2115399"/>
                  <a:pt x="6410960" y="2123440"/>
                </a:cubicBezTo>
                <a:cubicBezTo>
                  <a:pt x="6429339" y="2139522"/>
                  <a:pt x="6471920" y="2164080"/>
                  <a:pt x="6471920" y="2164080"/>
                </a:cubicBezTo>
                <a:cubicBezTo>
                  <a:pt x="6491786" y="2193879"/>
                  <a:pt x="6493987" y="2191389"/>
                  <a:pt x="6502400" y="2225040"/>
                </a:cubicBezTo>
                <a:cubicBezTo>
                  <a:pt x="6506588" y="2241793"/>
                  <a:pt x="6506497" y="2259671"/>
                  <a:pt x="6512560" y="2275840"/>
                </a:cubicBezTo>
                <a:cubicBezTo>
                  <a:pt x="6523849" y="2305944"/>
                  <a:pt x="6538524" y="2310083"/>
                  <a:pt x="6563360" y="2326640"/>
                </a:cubicBezTo>
                <a:cubicBezTo>
                  <a:pt x="6585236" y="2363100"/>
                  <a:pt x="6622112" y="2421616"/>
                  <a:pt x="6634480" y="2458720"/>
                </a:cubicBezTo>
                <a:cubicBezTo>
                  <a:pt x="6646155" y="2493744"/>
                  <a:pt x="6637067" y="2481627"/>
                  <a:pt x="6654800" y="24993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E7EC639-AC48-0DD1-83A1-8B3E92209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676DFD8-4864-4133-BC12-7DFCF590D75F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48844E-952C-42C6-AFD7-ED4F8E54EE8F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9B680-C795-4561-A99C-34576B3AF078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59FFD5-5F54-4B6C-80BA-0F1F8C16F66A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17FCF6-9AA7-4CD0-9116-328494119E4C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5425DF-4AE9-42C3-BE56-6316EA50A40D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45FD3E-DB8F-49FA-A57B-6EEB45134C7F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F865B-6622-4B38-B8AF-8ED6342DEE18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D5424B-AED6-4A78-A54D-0B1B8DFFB4E9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38E171-0661-46EA-B617-2E72962ECCE6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44FBF1-E34A-418A-AB7A-3A1EE3D9082C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E4D182-887F-4AEE-8729-780B4806A99D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C3129C-EA22-407C-9730-7FC8A080A046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0CD897-F431-4515-B8C4-C3F49373530F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6DE797-D429-4177-8B52-882DEFFDAE18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14F4A7-67B0-4DA8-A229-9F482062D2D2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ECD59C-A296-42FE-A692-C47967CD309D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64AA96-DA66-4B15-A265-B74127D13A39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6CD997-5FD1-4653-9E5C-E10341043827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25024E-BC40-4B9E-AE6C-B64C3BE2CAC6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08580F-DCD7-4C8B-8B09-A3BB044F0728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4DF7C6D-FD02-4EC5-85E8-549CEB4BB6E8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25E584-342B-484A-AA66-5CF4C04B7192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3B0246-1EB0-4D75-A416-51E93B723DC8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1697D2-139F-4D8E-8FA4-C16619B0DDA9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D9A286-2091-43DA-9F59-F743BEC892E0}"/>
              </a:ext>
            </a:extLst>
          </p:cNvPr>
          <p:cNvCxnSpPr/>
          <p:nvPr/>
        </p:nvCxnSpPr>
        <p:spPr>
          <a:xfrm flipV="1">
            <a:off x="9012238" y="4319589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29FF28-CE04-4040-843F-BEC765CDDF86}"/>
              </a:ext>
            </a:extLst>
          </p:cNvPr>
          <p:cNvCxnSpPr/>
          <p:nvPr/>
        </p:nvCxnSpPr>
        <p:spPr>
          <a:xfrm flipH="1">
            <a:off x="8890001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8" name="TextBox 34">
            <a:extLst>
              <a:ext uri="{FF2B5EF4-FFF2-40B4-BE49-F238E27FC236}">
                <a16:creationId xmlns:a16="http://schemas.microsoft.com/office/drawing/2014/main" id="{F8603FFB-457A-43A6-B03A-8FD42324A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instance / adjust the weights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C5FCC6-5C3A-4F14-8895-E1CE84CBC1A2}"/>
              </a:ext>
            </a:extLst>
          </p:cNvPr>
          <p:cNvSpPr/>
          <p:nvPr/>
        </p:nvSpPr>
        <p:spPr>
          <a:xfrm>
            <a:off x="2519364" y="2498725"/>
            <a:ext cx="6746875" cy="2306638"/>
          </a:xfrm>
          <a:custGeom>
            <a:avLst/>
            <a:gdLst>
              <a:gd name="connsiteX0" fmla="*/ 0 w 6746240"/>
              <a:gd name="connsiteY0" fmla="*/ 1280160 h 2306320"/>
              <a:gd name="connsiteX1" fmla="*/ 121920 w 6746240"/>
              <a:gd name="connsiteY1" fmla="*/ 1259840 h 2306320"/>
              <a:gd name="connsiteX2" fmla="*/ 182880 w 6746240"/>
              <a:gd name="connsiteY2" fmla="*/ 1239520 h 2306320"/>
              <a:gd name="connsiteX3" fmla="*/ 274320 w 6746240"/>
              <a:gd name="connsiteY3" fmla="*/ 1209040 h 2306320"/>
              <a:gd name="connsiteX4" fmla="*/ 304800 w 6746240"/>
              <a:gd name="connsiteY4" fmla="*/ 1198880 h 2306320"/>
              <a:gd name="connsiteX5" fmla="*/ 335280 w 6746240"/>
              <a:gd name="connsiteY5" fmla="*/ 1188720 h 2306320"/>
              <a:gd name="connsiteX6" fmla="*/ 375920 w 6746240"/>
              <a:gd name="connsiteY6" fmla="*/ 1178560 h 2306320"/>
              <a:gd name="connsiteX7" fmla="*/ 426720 w 6746240"/>
              <a:gd name="connsiteY7" fmla="*/ 1188720 h 2306320"/>
              <a:gd name="connsiteX8" fmla="*/ 447040 w 6746240"/>
              <a:gd name="connsiteY8" fmla="*/ 1219200 h 2306320"/>
              <a:gd name="connsiteX9" fmla="*/ 538480 w 6746240"/>
              <a:gd name="connsiteY9" fmla="*/ 1198880 h 2306320"/>
              <a:gd name="connsiteX10" fmla="*/ 690880 w 6746240"/>
              <a:gd name="connsiteY10" fmla="*/ 1209040 h 2306320"/>
              <a:gd name="connsiteX11" fmla="*/ 701040 w 6746240"/>
              <a:gd name="connsiteY11" fmla="*/ 1239520 h 2306320"/>
              <a:gd name="connsiteX12" fmla="*/ 731520 w 6746240"/>
              <a:gd name="connsiteY12" fmla="*/ 1259840 h 2306320"/>
              <a:gd name="connsiteX13" fmla="*/ 853440 w 6746240"/>
              <a:gd name="connsiteY13" fmla="*/ 1280160 h 2306320"/>
              <a:gd name="connsiteX14" fmla="*/ 883920 w 6746240"/>
              <a:gd name="connsiteY14" fmla="*/ 1320800 h 2306320"/>
              <a:gd name="connsiteX15" fmla="*/ 894080 w 6746240"/>
              <a:gd name="connsiteY15" fmla="*/ 1351280 h 2306320"/>
              <a:gd name="connsiteX16" fmla="*/ 924560 w 6746240"/>
              <a:gd name="connsiteY16" fmla="*/ 1361440 h 2306320"/>
              <a:gd name="connsiteX17" fmla="*/ 1066800 w 6746240"/>
              <a:gd name="connsiteY17" fmla="*/ 1402080 h 2306320"/>
              <a:gd name="connsiteX18" fmla="*/ 1127760 w 6746240"/>
              <a:gd name="connsiteY18" fmla="*/ 1432560 h 2306320"/>
              <a:gd name="connsiteX19" fmla="*/ 1188720 w 6746240"/>
              <a:gd name="connsiteY19" fmla="*/ 1493520 h 2306320"/>
              <a:gd name="connsiteX20" fmla="*/ 1534160 w 6746240"/>
              <a:gd name="connsiteY20" fmla="*/ 1503680 h 2306320"/>
              <a:gd name="connsiteX21" fmla="*/ 1717040 w 6746240"/>
              <a:gd name="connsiteY21" fmla="*/ 1534160 h 2306320"/>
              <a:gd name="connsiteX22" fmla="*/ 1767840 w 6746240"/>
              <a:gd name="connsiteY22" fmla="*/ 1544320 h 2306320"/>
              <a:gd name="connsiteX23" fmla="*/ 1828800 w 6746240"/>
              <a:gd name="connsiteY23" fmla="*/ 1564640 h 2306320"/>
              <a:gd name="connsiteX24" fmla="*/ 1930400 w 6746240"/>
              <a:gd name="connsiteY24" fmla="*/ 1544320 h 2306320"/>
              <a:gd name="connsiteX25" fmla="*/ 1981200 w 6746240"/>
              <a:gd name="connsiteY25" fmla="*/ 1524000 h 2306320"/>
              <a:gd name="connsiteX26" fmla="*/ 2082800 w 6746240"/>
              <a:gd name="connsiteY26" fmla="*/ 1483360 h 2306320"/>
              <a:gd name="connsiteX27" fmla="*/ 2143760 w 6746240"/>
              <a:gd name="connsiteY27" fmla="*/ 1463040 h 2306320"/>
              <a:gd name="connsiteX28" fmla="*/ 2468880 w 6746240"/>
              <a:gd name="connsiteY28" fmla="*/ 1452880 h 2306320"/>
              <a:gd name="connsiteX29" fmla="*/ 2600960 w 6746240"/>
              <a:gd name="connsiteY29" fmla="*/ 1402080 h 2306320"/>
              <a:gd name="connsiteX30" fmla="*/ 2661920 w 6746240"/>
              <a:gd name="connsiteY30" fmla="*/ 1371600 h 2306320"/>
              <a:gd name="connsiteX31" fmla="*/ 2692400 w 6746240"/>
              <a:gd name="connsiteY31" fmla="*/ 1351280 h 2306320"/>
              <a:gd name="connsiteX32" fmla="*/ 2733040 w 6746240"/>
              <a:gd name="connsiteY32" fmla="*/ 1341120 h 2306320"/>
              <a:gd name="connsiteX33" fmla="*/ 2824480 w 6746240"/>
              <a:gd name="connsiteY33" fmla="*/ 1300480 h 2306320"/>
              <a:gd name="connsiteX34" fmla="*/ 2865120 w 6746240"/>
              <a:gd name="connsiteY34" fmla="*/ 1229360 h 2306320"/>
              <a:gd name="connsiteX35" fmla="*/ 2885440 w 6746240"/>
              <a:gd name="connsiteY35" fmla="*/ 1188720 h 2306320"/>
              <a:gd name="connsiteX36" fmla="*/ 2915920 w 6746240"/>
              <a:gd name="connsiteY36" fmla="*/ 1158240 h 2306320"/>
              <a:gd name="connsiteX37" fmla="*/ 3007360 w 6746240"/>
              <a:gd name="connsiteY37" fmla="*/ 1107440 h 2306320"/>
              <a:gd name="connsiteX38" fmla="*/ 3068320 w 6746240"/>
              <a:gd name="connsiteY38" fmla="*/ 1036320 h 2306320"/>
              <a:gd name="connsiteX39" fmla="*/ 3108960 w 6746240"/>
              <a:gd name="connsiteY39" fmla="*/ 995680 h 2306320"/>
              <a:gd name="connsiteX40" fmla="*/ 3139440 w 6746240"/>
              <a:gd name="connsiteY40" fmla="*/ 1005840 h 2306320"/>
              <a:gd name="connsiteX41" fmla="*/ 3159760 w 6746240"/>
              <a:gd name="connsiteY41" fmla="*/ 975360 h 2306320"/>
              <a:gd name="connsiteX42" fmla="*/ 3180080 w 6746240"/>
              <a:gd name="connsiteY42" fmla="*/ 904240 h 2306320"/>
              <a:gd name="connsiteX43" fmla="*/ 3200400 w 6746240"/>
              <a:gd name="connsiteY43" fmla="*/ 843280 h 2306320"/>
              <a:gd name="connsiteX44" fmla="*/ 3210560 w 6746240"/>
              <a:gd name="connsiteY44" fmla="*/ 802640 h 2306320"/>
              <a:gd name="connsiteX45" fmla="*/ 3241040 w 6746240"/>
              <a:gd name="connsiteY45" fmla="*/ 792480 h 2306320"/>
              <a:gd name="connsiteX46" fmla="*/ 3271520 w 6746240"/>
              <a:gd name="connsiteY46" fmla="*/ 772160 h 2306320"/>
              <a:gd name="connsiteX47" fmla="*/ 3383280 w 6746240"/>
              <a:gd name="connsiteY47" fmla="*/ 751840 h 2306320"/>
              <a:gd name="connsiteX48" fmla="*/ 3484880 w 6746240"/>
              <a:gd name="connsiteY48" fmla="*/ 680720 h 2306320"/>
              <a:gd name="connsiteX49" fmla="*/ 3515360 w 6746240"/>
              <a:gd name="connsiteY49" fmla="*/ 670560 h 2306320"/>
              <a:gd name="connsiteX50" fmla="*/ 3576320 w 6746240"/>
              <a:gd name="connsiteY50" fmla="*/ 629920 h 2306320"/>
              <a:gd name="connsiteX51" fmla="*/ 3586480 w 6746240"/>
              <a:gd name="connsiteY51" fmla="*/ 599440 h 2306320"/>
              <a:gd name="connsiteX52" fmla="*/ 3596640 w 6746240"/>
              <a:gd name="connsiteY52" fmla="*/ 558800 h 2306320"/>
              <a:gd name="connsiteX53" fmla="*/ 3627120 w 6746240"/>
              <a:gd name="connsiteY53" fmla="*/ 528320 h 2306320"/>
              <a:gd name="connsiteX54" fmla="*/ 3667760 w 6746240"/>
              <a:gd name="connsiteY54" fmla="*/ 467360 h 2306320"/>
              <a:gd name="connsiteX55" fmla="*/ 3708400 w 6746240"/>
              <a:gd name="connsiteY55" fmla="*/ 406400 h 2306320"/>
              <a:gd name="connsiteX56" fmla="*/ 3728720 w 6746240"/>
              <a:gd name="connsiteY56" fmla="*/ 375920 h 2306320"/>
              <a:gd name="connsiteX57" fmla="*/ 3759200 w 6746240"/>
              <a:gd name="connsiteY57" fmla="*/ 355600 h 2306320"/>
              <a:gd name="connsiteX58" fmla="*/ 3840480 w 6746240"/>
              <a:gd name="connsiteY58" fmla="*/ 274320 h 2306320"/>
              <a:gd name="connsiteX59" fmla="*/ 3870960 w 6746240"/>
              <a:gd name="connsiteY59" fmla="*/ 254000 h 2306320"/>
              <a:gd name="connsiteX60" fmla="*/ 3911600 w 6746240"/>
              <a:gd name="connsiteY60" fmla="*/ 223520 h 2306320"/>
              <a:gd name="connsiteX61" fmla="*/ 4003040 w 6746240"/>
              <a:gd name="connsiteY61" fmla="*/ 182880 h 2306320"/>
              <a:gd name="connsiteX62" fmla="*/ 4033520 w 6746240"/>
              <a:gd name="connsiteY62" fmla="*/ 152400 h 2306320"/>
              <a:gd name="connsiteX63" fmla="*/ 4114800 w 6746240"/>
              <a:gd name="connsiteY63" fmla="*/ 121920 h 2306320"/>
              <a:gd name="connsiteX64" fmla="*/ 4145280 w 6746240"/>
              <a:gd name="connsiteY64" fmla="*/ 142240 h 2306320"/>
              <a:gd name="connsiteX65" fmla="*/ 4185920 w 6746240"/>
              <a:gd name="connsiteY65" fmla="*/ 132080 h 2306320"/>
              <a:gd name="connsiteX66" fmla="*/ 4307840 w 6746240"/>
              <a:gd name="connsiteY66" fmla="*/ 121920 h 2306320"/>
              <a:gd name="connsiteX67" fmla="*/ 4378960 w 6746240"/>
              <a:gd name="connsiteY67" fmla="*/ 101600 h 2306320"/>
              <a:gd name="connsiteX68" fmla="*/ 4409440 w 6746240"/>
              <a:gd name="connsiteY68" fmla="*/ 91440 h 2306320"/>
              <a:gd name="connsiteX69" fmla="*/ 4541520 w 6746240"/>
              <a:gd name="connsiteY69" fmla="*/ 81280 h 2306320"/>
              <a:gd name="connsiteX70" fmla="*/ 4582160 w 6746240"/>
              <a:gd name="connsiteY70" fmla="*/ 71120 h 2306320"/>
              <a:gd name="connsiteX71" fmla="*/ 4592320 w 6746240"/>
              <a:gd name="connsiteY71" fmla="*/ 30480 h 2306320"/>
              <a:gd name="connsiteX72" fmla="*/ 4622800 w 6746240"/>
              <a:gd name="connsiteY72" fmla="*/ 0 h 2306320"/>
              <a:gd name="connsiteX73" fmla="*/ 4724400 w 6746240"/>
              <a:gd name="connsiteY73" fmla="*/ 30480 h 2306320"/>
              <a:gd name="connsiteX74" fmla="*/ 4744720 w 6746240"/>
              <a:gd name="connsiteY74" fmla="*/ 60960 h 2306320"/>
              <a:gd name="connsiteX75" fmla="*/ 4826000 w 6746240"/>
              <a:gd name="connsiteY75" fmla="*/ 81280 h 2306320"/>
              <a:gd name="connsiteX76" fmla="*/ 4968240 w 6746240"/>
              <a:gd name="connsiteY76" fmla="*/ 162560 h 2306320"/>
              <a:gd name="connsiteX77" fmla="*/ 5130800 w 6746240"/>
              <a:gd name="connsiteY77" fmla="*/ 254000 h 2306320"/>
              <a:gd name="connsiteX78" fmla="*/ 5242560 w 6746240"/>
              <a:gd name="connsiteY78" fmla="*/ 335280 h 2306320"/>
              <a:gd name="connsiteX79" fmla="*/ 5273040 w 6746240"/>
              <a:gd name="connsiteY79" fmla="*/ 365760 h 2306320"/>
              <a:gd name="connsiteX80" fmla="*/ 5323840 w 6746240"/>
              <a:gd name="connsiteY80" fmla="*/ 375920 h 2306320"/>
              <a:gd name="connsiteX81" fmla="*/ 5527040 w 6746240"/>
              <a:gd name="connsiteY81" fmla="*/ 396240 h 2306320"/>
              <a:gd name="connsiteX82" fmla="*/ 5547360 w 6746240"/>
              <a:gd name="connsiteY82" fmla="*/ 589280 h 2306320"/>
              <a:gd name="connsiteX83" fmla="*/ 5557520 w 6746240"/>
              <a:gd name="connsiteY83" fmla="*/ 629920 h 2306320"/>
              <a:gd name="connsiteX84" fmla="*/ 5567680 w 6746240"/>
              <a:gd name="connsiteY84" fmla="*/ 680720 h 2306320"/>
              <a:gd name="connsiteX85" fmla="*/ 5577840 w 6746240"/>
              <a:gd name="connsiteY85" fmla="*/ 741680 h 2306320"/>
              <a:gd name="connsiteX86" fmla="*/ 5588000 w 6746240"/>
              <a:gd name="connsiteY86" fmla="*/ 812800 h 2306320"/>
              <a:gd name="connsiteX87" fmla="*/ 5598160 w 6746240"/>
              <a:gd name="connsiteY87" fmla="*/ 853440 h 2306320"/>
              <a:gd name="connsiteX88" fmla="*/ 5608320 w 6746240"/>
              <a:gd name="connsiteY88" fmla="*/ 904240 h 2306320"/>
              <a:gd name="connsiteX89" fmla="*/ 5618480 w 6746240"/>
              <a:gd name="connsiteY89" fmla="*/ 944880 h 2306320"/>
              <a:gd name="connsiteX90" fmla="*/ 5659120 w 6746240"/>
              <a:gd name="connsiteY90" fmla="*/ 955040 h 2306320"/>
              <a:gd name="connsiteX91" fmla="*/ 5689600 w 6746240"/>
              <a:gd name="connsiteY91" fmla="*/ 1005840 h 2306320"/>
              <a:gd name="connsiteX92" fmla="*/ 5699760 w 6746240"/>
              <a:gd name="connsiteY92" fmla="*/ 1036320 h 2306320"/>
              <a:gd name="connsiteX93" fmla="*/ 5750560 w 6746240"/>
              <a:gd name="connsiteY93" fmla="*/ 1127760 h 2306320"/>
              <a:gd name="connsiteX94" fmla="*/ 5770880 w 6746240"/>
              <a:gd name="connsiteY94" fmla="*/ 1188720 h 2306320"/>
              <a:gd name="connsiteX95" fmla="*/ 5781040 w 6746240"/>
              <a:gd name="connsiteY95" fmla="*/ 1229360 h 2306320"/>
              <a:gd name="connsiteX96" fmla="*/ 5821680 w 6746240"/>
              <a:gd name="connsiteY96" fmla="*/ 1239520 h 2306320"/>
              <a:gd name="connsiteX97" fmla="*/ 5872480 w 6746240"/>
              <a:gd name="connsiteY97" fmla="*/ 1259840 h 2306320"/>
              <a:gd name="connsiteX98" fmla="*/ 5974080 w 6746240"/>
              <a:gd name="connsiteY98" fmla="*/ 1330960 h 2306320"/>
              <a:gd name="connsiteX99" fmla="*/ 6004560 w 6746240"/>
              <a:gd name="connsiteY99" fmla="*/ 1371600 h 2306320"/>
              <a:gd name="connsiteX100" fmla="*/ 6065520 w 6746240"/>
              <a:gd name="connsiteY100" fmla="*/ 1442720 h 2306320"/>
              <a:gd name="connsiteX101" fmla="*/ 6085840 w 6746240"/>
              <a:gd name="connsiteY101" fmla="*/ 1483360 h 2306320"/>
              <a:gd name="connsiteX102" fmla="*/ 6126480 w 6746240"/>
              <a:gd name="connsiteY102" fmla="*/ 1544320 h 2306320"/>
              <a:gd name="connsiteX103" fmla="*/ 6177280 w 6746240"/>
              <a:gd name="connsiteY103" fmla="*/ 1564640 h 2306320"/>
              <a:gd name="connsiteX104" fmla="*/ 6268720 w 6746240"/>
              <a:gd name="connsiteY104" fmla="*/ 1666240 h 2306320"/>
              <a:gd name="connsiteX105" fmla="*/ 6278880 w 6746240"/>
              <a:gd name="connsiteY105" fmla="*/ 1717040 h 2306320"/>
              <a:gd name="connsiteX106" fmla="*/ 6319520 w 6746240"/>
              <a:gd name="connsiteY106" fmla="*/ 1737360 h 2306320"/>
              <a:gd name="connsiteX107" fmla="*/ 6350000 w 6746240"/>
              <a:gd name="connsiteY107" fmla="*/ 1757680 h 2306320"/>
              <a:gd name="connsiteX108" fmla="*/ 6370320 w 6746240"/>
              <a:gd name="connsiteY108" fmla="*/ 1798320 h 2306320"/>
              <a:gd name="connsiteX109" fmla="*/ 6390640 w 6746240"/>
              <a:gd name="connsiteY109" fmla="*/ 1859280 h 2306320"/>
              <a:gd name="connsiteX110" fmla="*/ 6421120 w 6746240"/>
              <a:gd name="connsiteY110" fmla="*/ 1971040 h 2306320"/>
              <a:gd name="connsiteX111" fmla="*/ 6431280 w 6746240"/>
              <a:gd name="connsiteY111" fmla="*/ 2001520 h 2306320"/>
              <a:gd name="connsiteX112" fmla="*/ 6461760 w 6746240"/>
              <a:gd name="connsiteY112" fmla="*/ 2011680 h 2306320"/>
              <a:gd name="connsiteX113" fmla="*/ 6471920 w 6746240"/>
              <a:gd name="connsiteY113" fmla="*/ 2042160 h 2306320"/>
              <a:gd name="connsiteX114" fmla="*/ 6563360 w 6746240"/>
              <a:gd name="connsiteY114" fmla="*/ 2082800 h 2306320"/>
              <a:gd name="connsiteX115" fmla="*/ 6614160 w 6746240"/>
              <a:gd name="connsiteY115" fmla="*/ 2113280 h 2306320"/>
              <a:gd name="connsiteX116" fmla="*/ 6644640 w 6746240"/>
              <a:gd name="connsiteY116" fmla="*/ 2164080 h 2306320"/>
              <a:gd name="connsiteX117" fmla="*/ 6675120 w 6746240"/>
              <a:gd name="connsiteY117" fmla="*/ 2194560 h 2306320"/>
              <a:gd name="connsiteX118" fmla="*/ 6695440 w 6746240"/>
              <a:gd name="connsiteY118" fmla="*/ 2235200 h 2306320"/>
              <a:gd name="connsiteX119" fmla="*/ 6746240 w 6746240"/>
              <a:gd name="connsiteY119" fmla="*/ 2306320 h 230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746240" h="2306320">
                <a:moveTo>
                  <a:pt x="0" y="1280160"/>
                </a:moveTo>
                <a:cubicBezTo>
                  <a:pt x="30529" y="1275799"/>
                  <a:pt x="89236" y="1268754"/>
                  <a:pt x="121920" y="1259840"/>
                </a:cubicBezTo>
                <a:cubicBezTo>
                  <a:pt x="142584" y="1254204"/>
                  <a:pt x="162560" y="1246293"/>
                  <a:pt x="182880" y="1239520"/>
                </a:cubicBezTo>
                <a:lnTo>
                  <a:pt x="274320" y="1209040"/>
                </a:lnTo>
                <a:lnTo>
                  <a:pt x="304800" y="1198880"/>
                </a:lnTo>
                <a:cubicBezTo>
                  <a:pt x="314960" y="1195493"/>
                  <a:pt x="324890" y="1191317"/>
                  <a:pt x="335280" y="1188720"/>
                </a:cubicBezTo>
                <a:lnTo>
                  <a:pt x="375920" y="1178560"/>
                </a:lnTo>
                <a:cubicBezTo>
                  <a:pt x="392853" y="1181947"/>
                  <a:pt x="411727" y="1180152"/>
                  <a:pt x="426720" y="1188720"/>
                </a:cubicBezTo>
                <a:cubicBezTo>
                  <a:pt x="437322" y="1194778"/>
                  <a:pt x="435194" y="1216238"/>
                  <a:pt x="447040" y="1219200"/>
                </a:cubicBezTo>
                <a:cubicBezTo>
                  <a:pt x="467475" y="1224309"/>
                  <a:pt x="515016" y="1206701"/>
                  <a:pt x="538480" y="1198880"/>
                </a:cubicBezTo>
                <a:cubicBezTo>
                  <a:pt x="589280" y="1202267"/>
                  <a:pt x="641487" y="1196692"/>
                  <a:pt x="690880" y="1209040"/>
                </a:cubicBezTo>
                <a:cubicBezTo>
                  <a:pt x="701270" y="1211637"/>
                  <a:pt x="694350" y="1231157"/>
                  <a:pt x="701040" y="1239520"/>
                </a:cubicBezTo>
                <a:cubicBezTo>
                  <a:pt x="708668" y="1249055"/>
                  <a:pt x="720598" y="1254379"/>
                  <a:pt x="731520" y="1259840"/>
                </a:cubicBezTo>
                <a:cubicBezTo>
                  <a:pt x="765562" y="1276861"/>
                  <a:pt x="824467" y="1276941"/>
                  <a:pt x="853440" y="1280160"/>
                </a:cubicBezTo>
                <a:cubicBezTo>
                  <a:pt x="863600" y="1293707"/>
                  <a:pt x="875519" y="1306098"/>
                  <a:pt x="883920" y="1320800"/>
                </a:cubicBezTo>
                <a:cubicBezTo>
                  <a:pt x="889233" y="1330099"/>
                  <a:pt x="886507" y="1343707"/>
                  <a:pt x="894080" y="1351280"/>
                </a:cubicBezTo>
                <a:cubicBezTo>
                  <a:pt x="901653" y="1358853"/>
                  <a:pt x="914400" y="1358053"/>
                  <a:pt x="924560" y="1361440"/>
                </a:cubicBezTo>
                <a:cubicBezTo>
                  <a:pt x="949263" y="1435548"/>
                  <a:pt x="921655" y="1383937"/>
                  <a:pt x="1066800" y="1402080"/>
                </a:cubicBezTo>
                <a:cubicBezTo>
                  <a:pt x="1085688" y="1404441"/>
                  <a:pt x="1114794" y="1419594"/>
                  <a:pt x="1127760" y="1432560"/>
                </a:cubicBezTo>
                <a:cubicBezTo>
                  <a:pt x="1139894" y="1444694"/>
                  <a:pt x="1162663" y="1491407"/>
                  <a:pt x="1188720" y="1493520"/>
                </a:cubicBezTo>
                <a:cubicBezTo>
                  <a:pt x="1303540" y="1502830"/>
                  <a:pt x="1419013" y="1500293"/>
                  <a:pt x="1534160" y="1503680"/>
                </a:cubicBezTo>
                <a:cubicBezTo>
                  <a:pt x="1633808" y="1536896"/>
                  <a:pt x="1573775" y="1522221"/>
                  <a:pt x="1717040" y="1534160"/>
                </a:cubicBezTo>
                <a:cubicBezTo>
                  <a:pt x="1733973" y="1537547"/>
                  <a:pt x="1751180" y="1539776"/>
                  <a:pt x="1767840" y="1544320"/>
                </a:cubicBezTo>
                <a:cubicBezTo>
                  <a:pt x="1788504" y="1549956"/>
                  <a:pt x="1828800" y="1564640"/>
                  <a:pt x="1828800" y="1564640"/>
                </a:cubicBezTo>
                <a:cubicBezTo>
                  <a:pt x="1858814" y="1559638"/>
                  <a:pt x="1900087" y="1554424"/>
                  <a:pt x="1930400" y="1544320"/>
                </a:cubicBezTo>
                <a:cubicBezTo>
                  <a:pt x="1947702" y="1538553"/>
                  <a:pt x="1965257" y="1532857"/>
                  <a:pt x="1981200" y="1524000"/>
                </a:cubicBezTo>
                <a:cubicBezTo>
                  <a:pt x="2092080" y="1462400"/>
                  <a:pt x="1939736" y="1519126"/>
                  <a:pt x="2082800" y="1483360"/>
                </a:cubicBezTo>
                <a:cubicBezTo>
                  <a:pt x="2103580" y="1478165"/>
                  <a:pt x="2122351" y="1463709"/>
                  <a:pt x="2143760" y="1463040"/>
                </a:cubicBezTo>
                <a:lnTo>
                  <a:pt x="2468880" y="1452880"/>
                </a:lnTo>
                <a:cubicBezTo>
                  <a:pt x="2549765" y="1398956"/>
                  <a:pt x="2505664" y="1415694"/>
                  <a:pt x="2600960" y="1402080"/>
                </a:cubicBezTo>
                <a:cubicBezTo>
                  <a:pt x="2688311" y="1343846"/>
                  <a:pt x="2577792" y="1413664"/>
                  <a:pt x="2661920" y="1371600"/>
                </a:cubicBezTo>
                <a:cubicBezTo>
                  <a:pt x="2672842" y="1366139"/>
                  <a:pt x="2681177" y="1356090"/>
                  <a:pt x="2692400" y="1351280"/>
                </a:cubicBezTo>
                <a:cubicBezTo>
                  <a:pt x="2705235" y="1345779"/>
                  <a:pt x="2719665" y="1345132"/>
                  <a:pt x="2733040" y="1341120"/>
                </a:cubicBezTo>
                <a:cubicBezTo>
                  <a:pt x="2798989" y="1321335"/>
                  <a:pt x="2779938" y="1330175"/>
                  <a:pt x="2824480" y="1300480"/>
                </a:cubicBezTo>
                <a:cubicBezTo>
                  <a:pt x="2885885" y="1177670"/>
                  <a:pt x="2807677" y="1329885"/>
                  <a:pt x="2865120" y="1229360"/>
                </a:cubicBezTo>
                <a:cubicBezTo>
                  <a:pt x="2872634" y="1216210"/>
                  <a:pt x="2876637" y="1201045"/>
                  <a:pt x="2885440" y="1188720"/>
                </a:cubicBezTo>
                <a:cubicBezTo>
                  <a:pt x="2893791" y="1177028"/>
                  <a:pt x="2904578" y="1167061"/>
                  <a:pt x="2915920" y="1158240"/>
                </a:cubicBezTo>
                <a:cubicBezTo>
                  <a:pt x="2968323" y="1117482"/>
                  <a:pt x="2961372" y="1122769"/>
                  <a:pt x="3007360" y="1107440"/>
                </a:cubicBezTo>
                <a:cubicBezTo>
                  <a:pt x="3094051" y="1020749"/>
                  <a:pt x="2977084" y="1140589"/>
                  <a:pt x="3068320" y="1036320"/>
                </a:cubicBezTo>
                <a:cubicBezTo>
                  <a:pt x="3080936" y="1021902"/>
                  <a:pt x="3095413" y="1009227"/>
                  <a:pt x="3108960" y="995680"/>
                </a:cubicBezTo>
                <a:cubicBezTo>
                  <a:pt x="3119120" y="999067"/>
                  <a:pt x="3129496" y="1009817"/>
                  <a:pt x="3139440" y="1005840"/>
                </a:cubicBezTo>
                <a:cubicBezTo>
                  <a:pt x="3150777" y="1001305"/>
                  <a:pt x="3154299" y="986282"/>
                  <a:pt x="3159760" y="975360"/>
                </a:cubicBezTo>
                <a:cubicBezTo>
                  <a:pt x="3168296" y="958288"/>
                  <a:pt x="3175197" y="920516"/>
                  <a:pt x="3180080" y="904240"/>
                </a:cubicBezTo>
                <a:cubicBezTo>
                  <a:pt x="3186235" y="883724"/>
                  <a:pt x="3195205" y="864060"/>
                  <a:pt x="3200400" y="843280"/>
                </a:cubicBezTo>
                <a:cubicBezTo>
                  <a:pt x="3203787" y="829733"/>
                  <a:pt x="3201837" y="813544"/>
                  <a:pt x="3210560" y="802640"/>
                </a:cubicBezTo>
                <a:cubicBezTo>
                  <a:pt x="3217250" y="794277"/>
                  <a:pt x="3231461" y="797269"/>
                  <a:pt x="3241040" y="792480"/>
                </a:cubicBezTo>
                <a:cubicBezTo>
                  <a:pt x="3251962" y="787019"/>
                  <a:pt x="3260598" y="777621"/>
                  <a:pt x="3271520" y="772160"/>
                </a:cubicBezTo>
                <a:cubicBezTo>
                  <a:pt x="3302844" y="756498"/>
                  <a:pt x="3355262" y="755342"/>
                  <a:pt x="3383280" y="751840"/>
                </a:cubicBezTo>
                <a:cubicBezTo>
                  <a:pt x="3401827" y="737929"/>
                  <a:pt x="3469870" y="685723"/>
                  <a:pt x="3484880" y="680720"/>
                </a:cubicBezTo>
                <a:cubicBezTo>
                  <a:pt x="3495040" y="677333"/>
                  <a:pt x="3505998" y="675761"/>
                  <a:pt x="3515360" y="670560"/>
                </a:cubicBezTo>
                <a:cubicBezTo>
                  <a:pt x="3536708" y="658700"/>
                  <a:pt x="3576320" y="629920"/>
                  <a:pt x="3576320" y="629920"/>
                </a:cubicBezTo>
                <a:cubicBezTo>
                  <a:pt x="3579707" y="619760"/>
                  <a:pt x="3583538" y="609738"/>
                  <a:pt x="3586480" y="599440"/>
                </a:cubicBezTo>
                <a:cubicBezTo>
                  <a:pt x="3590316" y="586014"/>
                  <a:pt x="3589712" y="570924"/>
                  <a:pt x="3596640" y="558800"/>
                </a:cubicBezTo>
                <a:cubicBezTo>
                  <a:pt x="3603769" y="546325"/>
                  <a:pt x="3618299" y="539662"/>
                  <a:pt x="3627120" y="528320"/>
                </a:cubicBezTo>
                <a:cubicBezTo>
                  <a:pt x="3642113" y="509043"/>
                  <a:pt x="3654213" y="487680"/>
                  <a:pt x="3667760" y="467360"/>
                </a:cubicBezTo>
                <a:lnTo>
                  <a:pt x="3708400" y="406400"/>
                </a:lnTo>
                <a:cubicBezTo>
                  <a:pt x="3715173" y="396240"/>
                  <a:pt x="3718560" y="382693"/>
                  <a:pt x="3728720" y="375920"/>
                </a:cubicBezTo>
                <a:cubicBezTo>
                  <a:pt x="3738880" y="369147"/>
                  <a:pt x="3750165" y="363814"/>
                  <a:pt x="3759200" y="355600"/>
                </a:cubicBezTo>
                <a:cubicBezTo>
                  <a:pt x="3787551" y="329826"/>
                  <a:pt x="3808599" y="295574"/>
                  <a:pt x="3840480" y="274320"/>
                </a:cubicBezTo>
                <a:cubicBezTo>
                  <a:pt x="3850640" y="267547"/>
                  <a:pt x="3861024" y="261097"/>
                  <a:pt x="3870960" y="254000"/>
                </a:cubicBezTo>
                <a:cubicBezTo>
                  <a:pt x="3884739" y="244158"/>
                  <a:pt x="3897241" y="232495"/>
                  <a:pt x="3911600" y="223520"/>
                </a:cubicBezTo>
                <a:cubicBezTo>
                  <a:pt x="3936912" y="207700"/>
                  <a:pt x="3976277" y="193585"/>
                  <a:pt x="4003040" y="182880"/>
                </a:cubicBezTo>
                <a:cubicBezTo>
                  <a:pt x="4013200" y="172720"/>
                  <a:pt x="4021336" y="160015"/>
                  <a:pt x="4033520" y="152400"/>
                </a:cubicBezTo>
                <a:cubicBezTo>
                  <a:pt x="4047404" y="143722"/>
                  <a:pt x="4094535" y="128675"/>
                  <a:pt x="4114800" y="121920"/>
                </a:cubicBezTo>
                <a:cubicBezTo>
                  <a:pt x="4124960" y="128693"/>
                  <a:pt x="4133192" y="140513"/>
                  <a:pt x="4145280" y="142240"/>
                </a:cubicBezTo>
                <a:cubicBezTo>
                  <a:pt x="4159103" y="144215"/>
                  <a:pt x="4172064" y="133812"/>
                  <a:pt x="4185920" y="132080"/>
                </a:cubicBezTo>
                <a:cubicBezTo>
                  <a:pt x="4226386" y="127022"/>
                  <a:pt x="4267200" y="125307"/>
                  <a:pt x="4307840" y="121920"/>
                </a:cubicBezTo>
                <a:cubicBezTo>
                  <a:pt x="4380921" y="97560"/>
                  <a:pt x="4289658" y="127115"/>
                  <a:pt x="4378960" y="101600"/>
                </a:cubicBezTo>
                <a:cubicBezTo>
                  <a:pt x="4389258" y="98658"/>
                  <a:pt x="4398813" y="92768"/>
                  <a:pt x="4409440" y="91440"/>
                </a:cubicBezTo>
                <a:cubicBezTo>
                  <a:pt x="4453256" y="85963"/>
                  <a:pt x="4497493" y="84667"/>
                  <a:pt x="4541520" y="81280"/>
                </a:cubicBezTo>
                <a:cubicBezTo>
                  <a:pt x="4555067" y="77893"/>
                  <a:pt x="4572286" y="80994"/>
                  <a:pt x="4582160" y="71120"/>
                </a:cubicBezTo>
                <a:cubicBezTo>
                  <a:pt x="4592034" y="61246"/>
                  <a:pt x="4585392" y="42604"/>
                  <a:pt x="4592320" y="30480"/>
                </a:cubicBezTo>
                <a:cubicBezTo>
                  <a:pt x="4599449" y="18005"/>
                  <a:pt x="4612640" y="10160"/>
                  <a:pt x="4622800" y="0"/>
                </a:cubicBezTo>
                <a:cubicBezTo>
                  <a:pt x="4667565" y="6395"/>
                  <a:pt x="4693597" y="-323"/>
                  <a:pt x="4724400" y="30480"/>
                </a:cubicBezTo>
                <a:cubicBezTo>
                  <a:pt x="4733034" y="39114"/>
                  <a:pt x="4733798" y="55499"/>
                  <a:pt x="4744720" y="60960"/>
                </a:cubicBezTo>
                <a:cubicBezTo>
                  <a:pt x="4769699" y="73449"/>
                  <a:pt x="4826000" y="81280"/>
                  <a:pt x="4826000" y="81280"/>
                </a:cubicBezTo>
                <a:cubicBezTo>
                  <a:pt x="4914335" y="147531"/>
                  <a:pt x="4812579" y="75001"/>
                  <a:pt x="4968240" y="162560"/>
                </a:cubicBezTo>
                <a:cubicBezTo>
                  <a:pt x="5022427" y="193040"/>
                  <a:pt x="5079071" y="219514"/>
                  <a:pt x="5130800" y="254000"/>
                </a:cubicBezTo>
                <a:cubicBezTo>
                  <a:pt x="5181476" y="287784"/>
                  <a:pt x="5197843" y="296153"/>
                  <a:pt x="5242560" y="335280"/>
                </a:cubicBezTo>
                <a:cubicBezTo>
                  <a:pt x="5253373" y="344742"/>
                  <a:pt x="5260189" y="359334"/>
                  <a:pt x="5273040" y="365760"/>
                </a:cubicBezTo>
                <a:cubicBezTo>
                  <a:pt x="5288486" y="373483"/>
                  <a:pt x="5306694" y="373863"/>
                  <a:pt x="5323840" y="375920"/>
                </a:cubicBezTo>
                <a:cubicBezTo>
                  <a:pt x="5391426" y="384030"/>
                  <a:pt x="5459307" y="389467"/>
                  <a:pt x="5527040" y="396240"/>
                </a:cubicBezTo>
                <a:cubicBezTo>
                  <a:pt x="5556200" y="483719"/>
                  <a:pt x="5527251" y="388188"/>
                  <a:pt x="5547360" y="589280"/>
                </a:cubicBezTo>
                <a:cubicBezTo>
                  <a:pt x="5548749" y="603174"/>
                  <a:pt x="5554491" y="616289"/>
                  <a:pt x="5557520" y="629920"/>
                </a:cubicBezTo>
                <a:cubicBezTo>
                  <a:pt x="5561266" y="646777"/>
                  <a:pt x="5564591" y="663730"/>
                  <a:pt x="5567680" y="680720"/>
                </a:cubicBezTo>
                <a:cubicBezTo>
                  <a:pt x="5571365" y="700988"/>
                  <a:pt x="5574708" y="721319"/>
                  <a:pt x="5577840" y="741680"/>
                </a:cubicBezTo>
                <a:cubicBezTo>
                  <a:pt x="5581481" y="765349"/>
                  <a:pt x="5583716" y="789239"/>
                  <a:pt x="5588000" y="812800"/>
                </a:cubicBezTo>
                <a:cubicBezTo>
                  <a:pt x="5590498" y="826538"/>
                  <a:pt x="5595131" y="839809"/>
                  <a:pt x="5598160" y="853440"/>
                </a:cubicBezTo>
                <a:cubicBezTo>
                  <a:pt x="5601906" y="870297"/>
                  <a:pt x="5604574" y="887383"/>
                  <a:pt x="5608320" y="904240"/>
                </a:cubicBezTo>
                <a:cubicBezTo>
                  <a:pt x="5611349" y="917871"/>
                  <a:pt x="5608606" y="935006"/>
                  <a:pt x="5618480" y="944880"/>
                </a:cubicBezTo>
                <a:cubicBezTo>
                  <a:pt x="5628354" y="954754"/>
                  <a:pt x="5645573" y="951653"/>
                  <a:pt x="5659120" y="955040"/>
                </a:cubicBezTo>
                <a:cubicBezTo>
                  <a:pt x="5669280" y="971973"/>
                  <a:pt x="5680769" y="988177"/>
                  <a:pt x="5689600" y="1005840"/>
                </a:cubicBezTo>
                <a:cubicBezTo>
                  <a:pt x="5694389" y="1015419"/>
                  <a:pt x="5694971" y="1026741"/>
                  <a:pt x="5699760" y="1036320"/>
                </a:cubicBezTo>
                <a:cubicBezTo>
                  <a:pt x="5725539" y="1087877"/>
                  <a:pt x="5730991" y="1078837"/>
                  <a:pt x="5750560" y="1127760"/>
                </a:cubicBezTo>
                <a:cubicBezTo>
                  <a:pt x="5758515" y="1147647"/>
                  <a:pt x="5765685" y="1167940"/>
                  <a:pt x="5770880" y="1188720"/>
                </a:cubicBezTo>
                <a:cubicBezTo>
                  <a:pt x="5774267" y="1202267"/>
                  <a:pt x="5771166" y="1219486"/>
                  <a:pt x="5781040" y="1229360"/>
                </a:cubicBezTo>
                <a:cubicBezTo>
                  <a:pt x="5790914" y="1239234"/>
                  <a:pt x="5808433" y="1235104"/>
                  <a:pt x="5821680" y="1239520"/>
                </a:cubicBezTo>
                <a:cubicBezTo>
                  <a:pt x="5838982" y="1245287"/>
                  <a:pt x="5855877" y="1252293"/>
                  <a:pt x="5872480" y="1259840"/>
                </a:cubicBezTo>
                <a:cubicBezTo>
                  <a:pt x="5931462" y="1286650"/>
                  <a:pt x="5933493" y="1284575"/>
                  <a:pt x="5974080" y="1330960"/>
                </a:cubicBezTo>
                <a:cubicBezTo>
                  <a:pt x="5985231" y="1343704"/>
                  <a:pt x="5993540" y="1358743"/>
                  <a:pt x="6004560" y="1371600"/>
                </a:cubicBezTo>
                <a:cubicBezTo>
                  <a:pt x="6042925" y="1416359"/>
                  <a:pt x="6031238" y="1387869"/>
                  <a:pt x="6065520" y="1442720"/>
                </a:cubicBezTo>
                <a:cubicBezTo>
                  <a:pt x="6073547" y="1455563"/>
                  <a:pt x="6079874" y="1469439"/>
                  <a:pt x="6085840" y="1483360"/>
                </a:cubicBezTo>
                <a:cubicBezTo>
                  <a:pt x="6100056" y="1516530"/>
                  <a:pt x="6089082" y="1520946"/>
                  <a:pt x="6126480" y="1544320"/>
                </a:cubicBezTo>
                <a:cubicBezTo>
                  <a:pt x="6141946" y="1553986"/>
                  <a:pt x="6160347" y="1557867"/>
                  <a:pt x="6177280" y="1564640"/>
                </a:cubicBezTo>
                <a:cubicBezTo>
                  <a:pt x="6245566" y="1655689"/>
                  <a:pt x="6210061" y="1627134"/>
                  <a:pt x="6268720" y="1666240"/>
                </a:cubicBezTo>
                <a:cubicBezTo>
                  <a:pt x="6272107" y="1683173"/>
                  <a:pt x="6268843" y="1702988"/>
                  <a:pt x="6278880" y="1717040"/>
                </a:cubicBezTo>
                <a:cubicBezTo>
                  <a:pt x="6287683" y="1729365"/>
                  <a:pt x="6306370" y="1729846"/>
                  <a:pt x="6319520" y="1737360"/>
                </a:cubicBezTo>
                <a:cubicBezTo>
                  <a:pt x="6330122" y="1743418"/>
                  <a:pt x="6339840" y="1750907"/>
                  <a:pt x="6350000" y="1757680"/>
                </a:cubicBezTo>
                <a:cubicBezTo>
                  <a:pt x="6356773" y="1771227"/>
                  <a:pt x="6364695" y="1784258"/>
                  <a:pt x="6370320" y="1798320"/>
                </a:cubicBezTo>
                <a:cubicBezTo>
                  <a:pt x="6378275" y="1818207"/>
                  <a:pt x="6390640" y="1859280"/>
                  <a:pt x="6390640" y="1859280"/>
                </a:cubicBezTo>
                <a:cubicBezTo>
                  <a:pt x="6408923" y="2005546"/>
                  <a:pt x="6382699" y="1894198"/>
                  <a:pt x="6421120" y="1971040"/>
                </a:cubicBezTo>
                <a:cubicBezTo>
                  <a:pt x="6425909" y="1980619"/>
                  <a:pt x="6423707" y="1993947"/>
                  <a:pt x="6431280" y="2001520"/>
                </a:cubicBezTo>
                <a:cubicBezTo>
                  <a:pt x="6438853" y="2009093"/>
                  <a:pt x="6451600" y="2008293"/>
                  <a:pt x="6461760" y="2011680"/>
                </a:cubicBezTo>
                <a:cubicBezTo>
                  <a:pt x="6465147" y="2021840"/>
                  <a:pt x="6465230" y="2033797"/>
                  <a:pt x="6471920" y="2042160"/>
                </a:cubicBezTo>
                <a:cubicBezTo>
                  <a:pt x="6493841" y="2069561"/>
                  <a:pt x="6537091" y="2067039"/>
                  <a:pt x="6563360" y="2082800"/>
                </a:cubicBezTo>
                <a:lnTo>
                  <a:pt x="6614160" y="2113280"/>
                </a:lnTo>
                <a:cubicBezTo>
                  <a:pt x="6624320" y="2130213"/>
                  <a:pt x="6632792" y="2148282"/>
                  <a:pt x="6644640" y="2164080"/>
                </a:cubicBezTo>
                <a:cubicBezTo>
                  <a:pt x="6653261" y="2175575"/>
                  <a:pt x="6666769" y="2182868"/>
                  <a:pt x="6675120" y="2194560"/>
                </a:cubicBezTo>
                <a:cubicBezTo>
                  <a:pt x="6683923" y="2206885"/>
                  <a:pt x="6687648" y="2222213"/>
                  <a:pt x="6695440" y="2235200"/>
                </a:cubicBezTo>
                <a:cubicBezTo>
                  <a:pt x="6727913" y="2289321"/>
                  <a:pt x="6720934" y="2281014"/>
                  <a:pt x="6746240" y="23063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33FED4C-ACB2-CFBF-FBA8-BBAE31DFF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D120C33-09B2-4F0A-AACF-0241F4C949E4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AD0D03-C974-41E7-AD77-6E609F4542DC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393869-4665-48B8-9417-2C3A855D539C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1B5CA6-506D-4E4A-AA87-641CCDB48A93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CE41C9-A4D4-4A41-B8F5-CEA3914B548A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F00FC3-7200-40D6-88FC-8197167E794C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711C14-B349-4264-86C3-03D583EE4012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9A441A-2049-4A4D-9405-720CBCD6D962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CF5455-A31C-4564-84C5-839027B323D9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8F8B6B-8462-42F2-B99E-115388AB6FB6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CC2009-2536-47F5-BD6C-EAA058117877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C0F0AC-1963-4365-8FEA-00777EEB3C46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D510CB-1AC6-40C2-876A-0C8C12E94305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D7B530-3CE1-456B-8C13-6C9286577ACA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D88D0E-2003-49CF-97C6-811BC3656065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23D5BD-8F1D-4F8A-9BA0-2572CC41F833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A536C3-1C88-49B4-8F76-34B38CB6806E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0EF533-CB10-459B-8F30-9A5C071F440B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8134A2-F1FB-4459-B220-7D93FE7B1571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8502F5-CC6D-491C-95BE-8526E748F96E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99FF42-A057-49ED-923E-B5B276DEB0DA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17D9B8-BA8C-4DA6-AE82-C0A74F584DCC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12DE03-457F-40BA-8D53-D7314C40880C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3773BA-0DE4-423C-B561-349106E3E3A6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B1ED2CA-0685-48DC-87B5-3316E1CF945F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CB9372-B863-43E9-9C95-E44C120320C1}"/>
              </a:ext>
            </a:extLst>
          </p:cNvPr>
          <p:cNvCxnSpPr/>
          <p:nvPr/>
        </p:nvCxnSpPr>
        <p:spPr>
          <a:xfrm flipV="1">
            <a:off x="9012238" y="4319589"/>
            <a:ext cx="101600" cy="325437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79FF85-899F-4DD4-9DF4-A01CE268B5C0}"/>
              </a:ext>
            </a:extLst>
          </p:cNvPr>
          <p:cNvCxnSpPr/>
          <p:nvPr/>
        </p:nvCxnSpPr>
        <p:spPr>
          <a:xfrm flipH="1">
            <a:off x="8890001" y="4643438"/>
            <a:ext cx="111125" cy="347662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2" name="TextBox 34">
            <a:extLst>
              <a:ext uri="{FF2B5EF4-FFF2-40B4-BE49-F238E27FC236}">
                <a16:creationId xmlns:a16="http://schemas.microsoft.com/office/drawing/2014/main" id="{B6B43FE1-ACE4-4CF8-8A10-DF899B92F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341438"/>
            <a:ext cx="6308725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Present a training instance / adjust the weights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90EA558-F763-4EB4-9C89-B8B880ABC24A}"/>
              </a:ext>
            </a:extLst>
          </p:cNvPr>
          <p:cNvSpPr/>
          <p:nvPr/>
        </p:nvSpPr>
        <p:spPr>
          <a:xfrm>
            <a:off x="2498725" y="2671763"/>
            <a:ext cx="6756400" cy="2062162"/>
          </a:xfrm>
          <a:custGeom>
            <a:avLst/>
            <a:gdLst>
              <a:gd name="connsiteX0" fmla="*/ 0 w 6756400"/>
              <a:gd name="connsiteY0" fmla="*/ 1097280 h 2062480"/>
              <a:gd name="connsiteX1" fmla="*/ 71120 w 6756400"/>
              <a:gd name="connsiteY1" fmla="*/ 1087120 h 2062480"/>
              <a:gd name="connsiteX2" fmla="*/ 101600 w 6756400"/>
              <a:gd name="connsiteY2" fmla="*/ 1056640 h 2062480"/>
              <a:gd name="connsiteX3" fmla="*/ 132080 w 6756400"/>
              <a:gd name="connsiteY3" fmla="*/ 1046480 h 2062480"/>
              <a:gd name="connsiteX4" fmla="*/ 193040 w 6756400"/>
              <a:gd name="connsiteY4" fmla="*/ 1005840 h 2062480"/>
              <a:gd name="connsiteX5" fmla="*/ 487680 w 6756400"/>
              <a:gd name="connsiteY5" fmla="*/ 985520 h 2062480"/>
              <a:gd name="connsiteX6" fmla="*/ 934720 w 6756400"/>
              <a:gd name="connsiteY6" fmla="*/ 985520 h 2062480"/>
              <a:gd name="connsiteX7" fmla="*/ 985520 w 6756400"/>
              <a:gd name="connsiteY7" fmla="*/ 1026160 h 2062480"/>
              <a:gd name="connsiteX8" fmla="*/ 1016000 w 6756400"/>
              <a:gd name="connsiteY8" fmla="*/ 1046480 h 2062480"/>
              <a:gd name="connsiteX9" fmla="*/ 1107440 w 6756400"/>
              <a:gd name="connsiteY9" fmla="*/ 1137920 h 2062480"/>
              <a:gd name="connsiteX10" fmla="*/ 1188720 w 6756400"/>
              <a:gd name="connsiteY10" fmla="*/ 1148080 h 2062480"/>
              <a:gd name="connsiteX11" fmla="*/ 1280160 w 6756400"/>
              <a:gd name="connsiteY11" fmla="*/ 1219200 h 2062480"/>
              <a:gd name="connsiteX12" fmla="*/ 1290320 w 6756400"/>
              <a:gd name="connsiteY12" fmla="*/ 1249680 h 2062480"/>
              <a:gd name="connsiteX13" fmla="*/ 1412240 w 6756400"/>
              <a:gd name="connsiteY13" fmla="*/ 1280160 h 2062480"/>
              <a:gd name="connsiteX14" fmla="*/ 1483360 w 6756400"/>
              <a:gd name="connsiteY14" fmla="*/ 1270000 h 2062480"/>
              <a:gd name="connsiteX15" fmla="*/ 1503680 w 6756400"/>
              <a:gd name="connsiteY15" fmla="*/ 1239520 h 2062480"/>
              <a:gd name="connsiteX16" fmla="*/ 1564640 w 6756400"/>
              <a:gd name="connsiteY16" fmla="*/ 1188720 h 2062480"/>
              <a:gd name="connsiteX17" fmla="*/ 1574800 w 6756400"/>
              <a:gd name="connsiteY17" fmla="*/ 1117600 h 2062480"/>
              <a:gd name="connsiteX18" fmla="*/ 1595120 w 6756400"/>
              <a:gd name="connsiteY18" fmla="*/ 1046480 h 2062480"/>
              <a:gd name="connsiteX19" fmla="*/ 1615440 w 6756400"/>
              <a:gd name="connsiteY19" fmla="*/ 955040 h 2062480"/>
              <a:gd name="connsiteX20" fmla="*/ 1635760 w 6756400"/>
              <a:gd name="connsiteY20" fmla="*/ 924560 h 2062480"/>
              <a:gd name="connsiteX21" fmla="*/ 1666240 w 6756400"/>
              <a:gd name="connsiteY21" fmla="*/ 914400 h 2062480"/>
              <a:gd name="connsiteX22" fmla="*/ 1706880 w 6756400"/>
              <a:gd name="connsiteY22" fmla="*/ 853440 h 2062480"/>
              <a:gd name="connsiteX23" fmla="*/ 1727200 w 6756400"/>
              <a:gd name="connsiteY23" fmla="*/ 792480 h 2062480"/>
              <a:gd name="connsiteX24" fmla="*/ 1828800 w 6756400"/>
              <a:gd name="connsiteY24" fmla="*/ 741680 h 2062480"/>
              <a:gd name="connsiteX25" fmla="*/ 1859280 w 6756400"/>
              <a:gd name="connsiteY25" fmla="*/ 721360 h 2062480"/>
              <a:gd name="connsiteX26" fmla="*/ 1879600 w 6756400"/>
              <a:gd name="connsiteY26" fmla="*/ 690880 h 2062480"/>
              <a:gd name="connsiteX27" fmla="*/ 1910080 w 6756400"/>
              <a:gd name="connsiteY27" fmla="*/ 650240 h 2062480"/>
              <a:gd name="connsiteX28" fmla="*/ 2011680 w 6756400"/>
              <a:gd name="connsiteY28" fmla="*/ 609600 h 2062480"/>
              <a:gd name="connsiteX29" fmla="*/ 2042160 w 6756400"/>
              <a:gd name="connsiteY29" fmla="*/ 599440 h 2062480"/>
              <a:gd name="connsiteX30" fmla="*/ 2275840 w 6756400"/>
              <a:gd name="connsiteY30" fmla="*/ 619760 h 2062480"/>
              <a:gd name="connsiteX31" fmla="*/ 2306320 w 6756400"/>
              <a:gd name="connsiteY31" fmla="*/ 640080 h 2062480"/>
              <a:gd name="connsiteX32" fmla="*/ 2336800 w 6756400"/>
              <a:gd name="connsiteY32" fmla="*/ 650240 h 2062480"/>
              <a:gd name="connsiteX33" fmla="*/ 2377440 w 6756400"/>
              <a:gd name="connsiteY33" fmla="*/ 680720 h 2062480"/>
              <a:gd name="connsiteX34" fmla="*/ 2397760 w 6756400"/>
              <a:gd name="connsiteY34" fmla="*/ 711200 h 2062480"/>
              <a:gd name="connsiteX35" fmla="*/ 2428240 w 6756400"/>
              <a:gd name="connsiteY35" fmla="*/ 721360 h 2062480"/>
              <a:gd name="connsiteX36" fmla="*/ 2611120 w 6756400"/>
              <a:gd name="connsiteY36" fmla="*/ 731520 h 2062480"/>
              <a:gd name="connsiteX37" fmla="*/ 2661920 w 6756400"/>
              <a:gd name="connsiteY37" fmla="*/ 741680 h 2062480"/>
              <a:gd name="connsiteX38" fmla="*/ 2692400 w 6756400"/>
              <a:gd name="connsiteY38" fmla="*/ 751840 h 2062480"/>
              <a:gd name="connsiteX39" fmla="*/ 2733040 w 6756400"/>
              <a:gd name="connsiteY39" fmla="*/ 762000 h 2062480"/>
              <a:gd name="connsiteX40" fmla="*/ 2763520 w 6756400"/>
              <a:gd name="connsiteY40" fmla="*/ 782320 h 2062480"/>
              <a:gd name="connsiteX41" fmla="*/ 2885440 w 6756400"/>
              <a:gd name="connsiteY41" fmla="*/ 762000 h 2062480"/>
              <a:gd name="connsiteX42" fmla="*/ 2966720 w 6756400"/>
              <a:gd name="connsiteY42" fmla="*/ 741680 h 2062480"/>
              <a:gd name="connsiteX43" fmla="*/ 3068320 w 6756400"/>
              <a:gd name="connsiteY43" fmla="*/ 690880 h 2062480"/>
              <a:gd name="connsiteX44" fmla="*/ 3098800 w 6756400"/>
              <a:gd name="connsiteY44" fmla="*/ 660400 h 2062480"/>
              <a:gd name="connsiteX45" fmla="*/ 3119120 w 6756400"/>
              <a:gd name="connsiteY45" fmla="*/ 629920 h 2062480"/>
              <a:gd name="connsiteX46" fmla="*/ 3180080 w 6756400"/>
              <a:gd name="connsiteY46" fmla="*/ 609600 h 2062480"/>
              <a:gd name="connsiteX47" fmla="*/ 3241040 w 6756400"/>
              <a:gd name="connsiteY47" fmla="*/ 568960 h 2062480"/>
              <a:gd name="connsiteX48" fmla="*/ 3312160 w 6756400"/>
              <a:gd name="connsiteY48" fmla="*/ 548640 h 2062480"/>
              <a:gd name="connsiteX49" fmla="*/ 3373120 w 6756400"/>
              <a:gd name="connsiteY49" fmla="*/ 528320 h 2062480"/>
              <a:gd name="connsiteX50" fmla="*/ 3474720 w 6756400"/>
              <a:gd name="connsiteY50" fmla="*/ 518160 h 2062480"/>
              <a:gd name="connsiteX51" fmla="*/ 3556000 w 6756400"/>
              <a:gd name="connsiteY51" fmla="*/ 487680 h 2062480"/>
              <a:gd name="connsiteX52" fmla="*/ 3596640 w 6756400"/>
              <a:gd name="connsiteY52" fmla="*/ 436880 h 2062480"/>
              <a:gd name="connsiteX53" fmla="*/ 3667760 w 6756400"/>
              <a:gd name="connsiteY53" fmla="*/ 375920 h 2062480"/>
              <a:gd name="connsiteX54" fmla="*/ 3769360 w 6756400"/>
              <a:gd name="connsiteY54" fmla="*/ 284480 h 2062480"/>
              <a:gd name="connsiteX55" fmla="*/ 3799840 w 6756400"/>
              <a:gd name="connsiteY55" fmla="*/ 274320 h 2062480"/>
              <a:gd name="connsiteX56" fmla="*/ 3840480 w 6756400"/>
              <a:gd name="connsiteY56" fmla="*/ 243840 h 2062480"/>
              <a:gd name="connsiteX57" fmla="*/ 3891280 w 6756400"/>
              <a:gd name="connsiteY57" fmla="*/ 213360 h 2062480"/>
              <a:gd name="connsiteX58" fmla="*/ 3901440 w 6756400"/>
              <a:gd name="connsiteY58" fmla="*/ 182880 h 2062480"/>
              <a:gd name="connsiteX59" fmla="*/ 4023360 w 6756400"/>
              <a:gd name="connsiteY59" fmla="*/ 91440 h 2062480"/>
              <a:gd name="connsiteX60" fmla="*/ 4084320 w 6756400"/>
              <a:gd name="connsiteY60" fmla="*/ 60960 h 2062480"/>
              <a:gd name="connsiteX61" fmla="*/ 4460240 w 6756400"/>
              <a:gd name="connsiteY61" fmla="*/ 50800 h 2062480"/>
              <a:gd name="connsiteX62" fmla="*/ 4622800 w 6756400"/>
              <a:gd name="connsiteY62" fmla="*/ 10160 h 2062480"/>
              <a:gd name="connsiteX63" fmla="*/ 4744720 w 6756400"/>
              <a:gd name="connsiteY63" fmla="*/ 0 h 2062480"/>
              <a:gd name="connsiteX64" fmla="*/ 4968240 w 6756400"/>
              <a:gd name="connsiteY64" fmla="*/ 10160 h 2062480"/>
              <a:gd name="connsiteX65" fmla="*/ 5069840 w 6756400"/>
              <a:gd name="connsiteY65" fmla="*/ 30480 h 2062480"/>
              <a:gd name="connsiteX66" fmla="*/ 5191760 w 6756400"/>
              <a:gd name="connsiteY66" fmla="*/ 60960 h 2062480"/>
              <a:gd name="connsiteX67" fmla="*/ 5222240 w 6756400"/>
              <a:gd name="connsiteY67" fmla="*/ 81280 h 2062480"/>
              <a:gd name="connsiteX68" fmla="*/ 5262880 w 6756400"/>
              <a:gd name="connsiteY68" fmla="*/ 101600 h 2062480"/>
              <a:gd name="connsiteX69" fmla="*/ 5323840 w 6756400"/>
              <a:gd name="connsiteY69" fmla="*/ 142240 h 2062480"/>
              <a:gd name="connsiteX70" fmla="*/ 5334000 w 6756400"/>
              <a:gd name="connsiteY70" fmla="*/ 172720 h 2062480"/>
              <a:gd name="connsiteX71" fmla="*/ 5405120 w 6756400"/>
              <a:gd name="connsiteY71" fmla="*/ 274320 h 2062480"/>
              <a:gd name="connsiteX72" fmla="*/ 5445760 w 6756400"/>
              <a:gd name="connsiteY72" fmla="*/ 314960 h 2062480"/>
              <a:gd name="connsiteX73" fmla="*/ 5527040 w 6756400"/>
              <a:gd name="connsiteY73" fmla="*/ 416560 h 2062480"/>
              <a:gd name="connsiteX74" fmla="*/ 5557520 w 6756400"/>
              <a:gd name="connsiteY74" fmla="*/ 467360 h 2062480"/>
              <a:gd name="connsiteX75" fmla="*/ 5628640 w 6756400"/>
              <a:gd name="connsiteY75" fmla="*/ 528320 h 2062480"/>
              <a:gd name="connsiteX76" fmla="*/ 5659120 w 6756400"/>
              <a:gd name="connsiteY76" fmla="*/ 568960 h 2062480"/>
              <a:gd name="connsiteX77" fmla="*/ 5709920 w 6756400"/>
              <a:gd name="connsiteY77" fmla="*/ 609600 h 2062480"/>
              <a:gd name="connsiteX78" fmla="*/ 5791200 w 6756400"/>
              <a:gd name="connsiteY78" fmla="*/ 711200 h 2062480"/>
              <a:gd name="connsiteX79" fmla="*/ 5842000 w 6756400"/>
              <a:gd name="connsiteY79" fmla="*/ 772160 h 2062480"/>
              <a:gd name="connsiteX80" fmla="*/ 5872480 w 6756400"/>
              <a:gd name="connsiteY80" fmla="*/ 822960 h 2062480"/>
              <a:gd name="connsiteX81" fmla="*/ 5943600 w 6756400"/>
              <a:gd name="connsiteY81" fmla="*/ 894080 h 2062480"/>
              <a:gd name="connsiteX82" fmla="*/ 6004560 w 6756400"/>
              <a:gd name="connsiteY82" fmla="*/ 914400 h 2062480"/>
              <a:gd name="connsiteX83" fmla="*/ 6014720 w 6756400"/>
              <a:gd name="connsiteY83" fmla="*/ 1158240 h 2062480"/>
              <a:gd name="connsiteX84" fmla="*/ 6055360 w 6756400"/>
              <a:gd name="connsiteY84" fmla="*/ 1168400 h 2062480"/>
              <a:gd name="connsiteX85" fmla="*/ 6106160 w 6756400"/>
              <a:gd name="connsiteY85" fmla="*/ 1219200 h 2062480"/>
              <a:gd name="connsiteX86" fmla="*/ 6136640 w 6756400"/>
              <a:gd name="connsiteY86" fmla="*/ 1270000 h 2062480"/>
              <a:gd name="connsiteX87" fmla="*/ 6177280 w 6756400"/>
              <a:gd name="connsiteY87" fmla="*/ 1330960 h 2062480"/>
              <a:gd name="connsiteX88" fmla="*/ 6228080 w 6756400"/>
              <a:gd name="connsiteY88" fmla="*/ 1422400 h 2062480"/>
              <a:gd name="connsiteX89" fmla="*/ 6238240 w 6756400"/>
              <a:gd name="connsiteY89" fmla="*/ 1473200 h 2062480"/>
              <a:gd name="connsiteX90" fmla="*/ 6319520 w 6756400"/>
              <a:gd name="connsiteY90" fmla="*/ 1524000 h 2062480"/>
              <a:gd name="connsiteX91" fmla="*/ 6350000 w 6756400"/>
              <a:gd name="connsiteY91" fmla="*/ 1574800 h 2062480"/>
              <a:gd name="connsiteX92" fmla="*/ 6370320 w 6756400"/>
              <a:gd name="connsiteY92" fmla="*/ 1645920 h 2062480"/>
              <a:gd name="connsiteX93" fmla="*/ 6380480 w 6756400"/>
              <a:gd name="connsiteY93" fmla="*/ 1676400 h 2062480"/>
              <a:gd name="connsiteX94" fmla="*/ 6410960 w 6756400"/>
              <a:gd name="connsiteY94" fmla="*/ 1788160 h 2062480"/>
              <a:gd name="connsiteX95" fmla="*/ 6471920 w 6756400"/>
              <a:gd name="connsiteY95" fmla="*/ 1859280 h 2062480"/>
              <a:gd name="connsiteX96" fmla="*/ 6492240 w 6756400"/>
              <a:gd name="connsiteY96" fmla="*/ 1889760 h 2062480"/>
              <a:gd name="connsiteX97" fmla="*/ 6593840 w 6756400"/>
              <a:gd name="connsiteY97" fmla="*/ 1940560 h 2062480"/>
              <a:gd name="connsiteX98" fmla="*/ 6624320 w 6756400"/>
              <a:gd name="connsiteY98" fmla="*/ 1960880 h 2062480"/>
              <a:gd name="connsiteX99" fmla="*/ 6654800 w 6756400"/>
              <a:gd name="connsiteY99" fmla="*/ 1971040 h 2062480"/>
              <a:gd name="connsiteX100" fmla="*/ 6675120 w 6756400"/>
              <a:gd name="connsiteY100" fmla="*/ 2032000 h 2062480"/>
              <a:gd name="connsiteX101" fmla="*/ 6695440 w 6756400"/>
              <a:gd name="connsiteY101" fmla="*/ 2062480 h 2062480"/>
              <a:gd name="connsiteX102" fmla="*/ 6756400 w 6756400"/>
              <a:gd name="connsiteY102" fmla="*/ 2052320 h 206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756400" h="2062480">
                <a:moveTo>
                  <a:pt x="0" y="1097280"/>
                </a:moveTo>
                <a:cubicBezTo>
                  <a:pt x="23707" y="1093893"/>
                  <a:pt x="48885" y="1096014"/>
                  <a:pt x="71120" y="1087120"/>
                </a:cubicBezTo>
                <a:cubicBezTo>
                  <a:pt x="84461" y="1081784"/>
                  <a:pt x="89645" y="1064610"/>
                  <a:pt x="101600" y="1056640"/>
                </a:cubicBezTo>
                <a:cubicBezTo>
                  <a:pt x="110511" y="1050699"/>
                  <a:pt x="122718" y="1051681"/>
                  <a:pt x="132080" y="1046480"/>
                </a:cubicBezTo>
                <a:cubicBezTo>
                  <a:pt x="153428" y="1034620"/>
                  <a:pt x="168652" y="1007124"/>
                  <a:pt x="193040" y="1005840"/>
                </a:cubicBezTo>
                <a:cubicBezTo>
                  <a:pt x="420069" y="993891"/>
                  <a:pt x="321964" y="1002092"/>
                  <a:pt x="487680" y="985520"/>
                </a:cubicBezTo>
                <a:cubicBezTo>
                  <a:pt x="687422" y="935584"/>
                  <a:pt x="541076" y="963651"/>
                  <a:pt x="934720" y="985520"/>
                </a:cubicBezTo>
                <a:cubicBezTo>
                  <a:pt x="951653" y="999067"/>
                  <a:pt x="968172" y="1013149"/>
                  <a:pt x="985520" y="1026160"/>
                </a:cubicBezTo>
                <a:cubicBezTo>
                  <a:pt x="995289" y="1033486"/>
                  <a:pt x="1008053" y="1037209"/>
                  <a:pt x="1016000" y="1046480"/>
                </a:cubicBezTo>
                <a:cubicBezTo>
                  <a:pt x="1047165" y="1082840"/>
                  <a:pt x="1044740" y="1130083"/>
                  <a:pt x="1107440" y="1137920"/>
                </a:cubicBezTo>
                <a:lnTo>
                  <a:pt x="1188720" y="1148080"/>
                </a:lnTo>
                <a:cubicBezTo>
                  <a:pt x="1261635" y="1196690"/>
                  <a:pt x="1232411" y="1171451"/>
                  <a:pt x="1280160" y="1219200"/>
                </a:cubicBezTo>
                <a:cubicBezTo>
                  <a:pt x="1283547" y="1229360"/>
                  <a:pt x="1283630" y="1241317"/>
                  <a:pt x="1290320" y="1249680"/>
                </a:cubicBezTo>
                <a:cubicBezTo>
                  <a:pt x="1317636" y="1283824"/>
                  <a:pt x="1380697" y="1276655"/>
                  <a:pt x="1412240" y="1280160"/>
                </a:cubicBezTo>
                <a:cubicBezTo>
                  <a:pt x="1435947" y="1276773"/>
                  <a:pt x="1461477" y="1279726"/>
                  <a:pt x="1483360" y="1270000"/>
                </a:cubicBezTo>
                <a:cubicBezTo>
                  <a:pt x="1494518" y="1265041"/>
                  <a:pt x="1495863" y="1248901"/>
                  <a:pt x="1503680" y="1239520"/>
                </a:cubicBezTo>
                <a:cubicBezTo>
                  <a:pt x="1528126" y="1210184"/>
                  <a:pt x="1534670" y="1208700"/>
                  <a:pt x="1564640" y="1188720"/>
                </a:cubicBezTo>
                <a:cubicBezTo>
                  <a:pt x="1568027" y="1165013"/>
                  <a:pt x="1570516" y="1141161"/>
                  <a:pt x="1574800" y="1117600"/>
                </a:cubicBezTo>
                <a:cubicBezTo>
                  <a:pt x="1587470" y="1047917"/>
                  <a:pt x="1580612" y="1104513"/>
                  <a:pt x="1595120" y="1046480"/>
                </a:cubicBezTo>
                <a:cubicBezTo>
                  <a:pt x="1598013" y="1034907"/>
                  <a:pt x="1609182" y="969642"/>
                  <a:pt x="1615440" y="955040"/>
                </a:cubicBezTo>
                <a:cubicBezTo>
                  <a:pt x="1620250" y="943817"/>
                  <a:pt x="1626225" y="932188"/>
                  <a:pt x="1635760" y="924560"/>
                </a:cubicBezTo>
                <a:cubicBezTo>
                  <a:pt x="1644123" y="917870"/>
                  <a:pt x="1656080" y="917787"/>
                  <a:pt x="1666240" y="914400"/>
                </a:cubicBezTo>
                <a:cubicBezTo>
                  <a:pt x="1699852" y="813563"/>
                  <a:pt x="1643459" y="967598"/>
                  <a:pt x="1706880" y="853440"/>
                </a:cubicBezTo>
                <a:cubicBezTo>
                  <a:pt x="1717282" y="834716"/>
                  <a:pt x="1720427" y="812800"/>
                  <a:pt x="1727200" y="792480"/>
                </a:cubicBezTo>
                <a:cubicBezTo>
                  <a:pt x="1747234" y="732379"/>
                  <a:pt x="1726905" y="764323"/>
                  <a:pt x="1828800" y="741680"/>
                </a:cubicBezTo>
                <a:cubicBezTo>
                  <a:pt x="1838960" y="734907"/>
                  <a:pt x="1850646" y="729994"/>
                  <a:pt x="1859280" y="721360"/>
                </a:cubicBezTo>
                <a:cubicBezTo>
                  <a:pt x="1867914" y="712726"/>
                  <a:pt x="1872503" y="700816"/>
                  <a:pt x="1879600" y="690880"/>
                </a:cubicBezTo>
                <a:cubicBezTo>
                  <a:pt x="1889442" y="677101"/>
                  <a:pt x="1898106" y="662214"/>
                  <a:pt x="1910080" y="650240"/>
                </a:cubicBezTo>
                <a:cubicBezTo>
                  <a:pt x="1937285" y="623035"/>
                  <a:pt x="1976909" y="619535"/>
                  <a:pt x="2011680" y="609600"/>
                </a:cubicBezTo>
                <a:cubicBezTo>
                  <a:pt x="2021978" y="606658"/>
                  <a:pt x="2032000" y="602827"/>
                  <a:pt x="2042160" y="599440"/>
                </a:cubicBezTo>
                <a:cubicBezTo>
                  <a:pt x="2045615" y="599670"/>
                  <a:pt x="2238529" y="609584"/>
                  <a:pt x="2275840" y="619760"/>
                </a:cubicBezTo>
                <a:cubicBezTo>
                  <a:pt x="2287621" y="622973"/>
                  <a:pt x="2295398" y="634619"/>
                  <a:pt x="2306320" y="640080"/>
                </a:cubicBezTo>
                <a:cubicBezTo>
                  <a:pt x="2315899" y="644869"/>
                  <a:pt x="2326640" y="646853"/>
                  <a:pt x="2336800" y="650240"/>
                </a:cubicBezTo>
                <a:cubicBezTo>
                  <a:pt x="2350347" y="660400"/>
                  <a:pt x="2365466" y="668746"/>
                  <a:pt x="2377440" y="680720"/>
                </a:cubicBezTo>
                <a:cubicBezTo>
                  <a:pt x="2386074" y="689354"/>
                  <a:pt x="2388225" y="703572"/>
                  <a:pt x="2397760" y="711200"/>
                </a:cubicBezTo>
                <a:cubicBezTo>
                  <a:pt x="2406123" y="717890"/>
                  <a:pt x="2417579" y="720345"/>
                  <a:pt x="2428240" y="721360"/>
                </a:cubicBezTo>
                <a:cubicBezTo>
                  <a:pt x="2489019" y="727148"/>
                  <a:pt x="2550160" y="728133"/>
                  <a:pt x="2611120" y="731520"/>
                </a:cubicBezTo>
                <a:cubicBezTo>
                  <a:pt x="2628053" y="734907"/>
                  <a:pt x="2645167" y="737492"/>
                  <a:pt x="2661920" y="741680"/>
                </a:cubicBezTo>
                <a:cubicBezTo>
                  <a:pt x="2672310" y="744277"/>
                  <a:pt x="2682102" y="748898"/>
                  <a:pt x="2692400" y="751840"/>
                </a:cubicBezTo>
                <a:cubicBezTo>
                  <a:pt x="2705826" y="755676"/>
                  <a:pt x="2719493" y="758613"/>
                  <a:pt x="2733040" y="762000"/>
                </a:cubicBezTo>
                <a:cubicBezTo>
                  <a:pt x="2743200" y="768773"/>
                  <a:pt x="2751351" y="781306"/>
                  <a:pt x="2763520" y="782320"/>
                </a:cubicBezTo>
                <a:cubicBezTo>
                  <a:pt x="2838893" y="788601"/>
                  <a:pt x="2835194" y="775703"/>
                  <a:pt x="2885440" y="762000"/>
                </a:cubicBezTo>
                <a:cubicBezTo>
                  <a:pt x="2912383" y="754652"/>
                  <a:pt x="2966720" y="741680"/>
                  <a:pt x="2966720" y="741680"/>
                </a:cubicBezTo>
                <a:cubicBezTo>
                  <a:pt x="3039298" y="693294"/>
                  <a:pt x="3003988" y="706963"/>
                  <a:pt x="3068320" y="690880"/>
                </a:cubicBezTo>
                <a:cubicBezTo>
                  <a:pt x="3078480" y="680720"/>
                  <a:pt x="3089602" y="671438"/>
                  <a:pt x="3098800" y="660400"/>
                </a:cubicBezTo>
                <a:cubicBezTo>
                  <a:pt x="3106617" y="651019"/>
                  <a:pt x="3108765" y="636392"/>
                  <a:pt x="3119120" y="629920"/>
                </a:cubicBezTo>
                <a:cubicBezTo>
                  <a:pt x="3137283" y="618568"/>
                  <a:pt x="3162258" y="621481"/>
                  <a:pt x="3180080" y="609600"/>
                </a:cubicBezTo>
                <a:cubicBezTo>
                  <a:pt x="3200400" y="596053"/>
                  <a:pt x="3217872" y="576683"/>
                  <a:pt x="3241040" y="568960"/>
                </a:cubicBezTo>
                <a:cubicBezTo>
                  <a:pt x="3343474" y="534815"/>
                  <a:pt x="3184585" y="586912"/>
                  <a:pt x="3312160" y="548640"/>
                </a:cubicBezTo>
                <a:cubicBezTo>
                  <a:pt x="3332676" y="542485"/>
                  <a:pt x="3352068" y="532267"/>
                  <a:pt x="3373120" y="528320"/>
                </a:cubicBezTo>
                <a:cubicBezTo>
                  <a:pt x="3406573" y="522048"/>
                  <a:pt x="3440853" y="521547"/>
                  <a:pt x="3474720" y="518160"/>
                </a:cubicBezTo>
                <a:cubicBezTo>
                  <a:pt x="3500664" y="511674"/>
                  <a:pt x="3534748" y="506275"/>
                  <a:pt x="3556000" y="487680"/>
                </a:cubicBezTo>
                <a:cubicBezTo>
                  <a:pt x="3572320" y="473400"/>
                  <a:pt x="3582360" y="453200"/>
                  <a:pt x="3596640" y="436880"/>
                </a:cubicBezTo>
                <a:cubicBezTo>
                  <a:pt x="3643256" y="383605"/>
                  <a:pt x="3610720" y="427775"/>
                  <a:pt x="3667760" y="375920"/>
                </a:cubicBezTo>
                <a:cubicBezTo>
                  <a:pt x="3699939" y="346666"/>
                  <a:pt x="3728312" y="305004"/>
                  <a:pt x="3769360" y="284480"/>
                </a:cubicBezTo>
                <a:cubicBezTo>
                  <a:pt x="3778939" y="279691"/>
                  <a:pt x="3789680" y="277707"/>
                  <a:pt x="3799840" y="274320"/>
                </a:cubicBezTo>
                <a:cubicBezTo>
                  <a:pt x="3813387" y="264160"/>
                  <a:pt x="3826391" y="253233"/>
                  <a:pt x="3840480" y="243840"/>
                </a:cubicBezTo>
                <a:cubicBezTo>
                  <a:pt x="3856911" y="232886"/>
                  <a:pt x="3877316" y="227324"/>
                  <a:pt x="3891280" y="213360"/>
                </a:cubicBezTo>
                <a:cubicBezTo>
                  <a:pt x="3898853" y="205787"/>
                  <a:pt x="3895215" y="191595"/>
                  <a:pt x="3901440" y="182880"/>
                </a:cubicBezTo>
                <a:cubicBezTo>
                  <a:pt x="3933504" y="137990"/>
                  <a:pt x="3977812" y="121805"/>
                  <a:pt x="4023360" y="91440"/>
                </a:cubicBezTo>
                <a:cubicBezTo>
                  <a:pt x="4040715" y="79870"/>
                  <a:pt x="4061583" y="62097"/>
                  <a:pt x="4084320" y="60960"/>
                </a:cubicBezTo>
                <a:cubicBezTo>
                  <a:pt x="4209516" y="54700"/>
                  <a:pt x="4334933" y="54187"/>
                  <a:pt x="4460240" y="50800"/>
                </a:cubicBezTo>
                <a:cubicBezTo>
                  <a:pt x="4529400" y="27747"/>
                  <a:pt x="4539807" y="21477"/>
                  <a:pt x="4622800" y="10160"/>
                </a:cubicBezTo>
                <a:cubicBezTo>
                  <a:pt x="4663207" y="4650"/>
                  <a:pt x="4704080" y="3387"/>
                  <a:pt x="4744720" y="0"/>
                </a:cubicBezTo>
                <a:cubicBezTo>
                  <a:pt x="4819227" y="3387"/>
                  <a:pt x="4893846" y="4846"/>
                  <a:pt x="4968240" y="10160"/>
                </a:cubicBezTo>
                <a:cubicBezTo>
                  <a:pt x="5003116" y="12651"/>
                  <a:pt x="5036232" y="22078"/>
                  <a:pt x="5069840" y="30480"/>
                </a:cubicBezTo>
                <a:cubicBezTo>
                  <a:pt x="5139584" y="76976"/>
                  <a:pt x="5053659" y="26435"/>
                  <a:pt x="5191760" y="60960"/>
                </a:cubicBezTo>
                <a:cubicBezTo>
                  <a:pt x="5203606" y="63922"/>
                  <a:pt x="5211638" y="75222"/>
                  <a:pt x="5222240" y="81280"/>
                </a:cubicBezTo>
                <a:cubicBezTo>
                  <a:pt x="5235390" y="88794"/>
                  <a:pt x="5249893" y="93808"/>
                  <a:pt x="5262880" y="101600"/>
                </a:cubicBezTo>
                <a:cubicBezTo>
                  <a:pt x="5283821" y="114165"/>
                  <a:pt x="5323840" y="142240"/>
                  <a:pt x="5323840" y="142240"/>
                </a:cubicBezTo>
                <a:cubicBezTo>
                  <a:pt x="5327227" y="152400"/>
                  <a:pt x="5328799" y="163358"/>
                  <a:pt x="5334000" y="172720"/>
                </a:cubicBezTo>
                <a:cubicBezTo>
                  <a:pt x="5342325" y="187704"/>
                  <a:pt x="5388907" y="255790"/>
                  <a:pt x="5405120" y="274320"/>
                </a:cubicBezTo>
                <a:cubicBezTo>
                  <a:pt x="5417736" y="288738"/>
                  <a:pt x="5433292" y="300414"/>
                  <a:pt x="5445760" y="314960"/>
                </a:cubicBezTo>
                <a:cubicBezTo>
                  <a:pt x="5473985" y="347889"/>
                  <a:pt x="5504726" y="379370"/>
                  <a:pt x="5527040" y="416560"/>
                </a:cubicBezTo>
                <a:cubicBezTo>
                  <a:pt x="5537200" y="433493"/>
                  <a:pt x="5545396" y="451772"/>
                  <a:pt x="5557520" y="467360"/>
                </a:cubicBezTo>
                <a:cubicBezTo>
                  <a:pt x="5642489" y="576605"/>
                  <a:pt x="5559469" y="459149"/>
                  <a:pt x="5628640" y="528320"/>
                </a:cubicBezTo>
                <a:cubicBezTo>
                  <a:pt x="5640614" y="540294"/>
                  <a:pt x="5647146" y="556986"/>
                  <a:pt x="5659120" y="568960"/>
                </a:cubicBezTo>
                <a:cubicBezTo>
                  <a:pt x="5674454" y="584294"/>
                  <a:pt x="5695164" y="593709"/>
                  <a:pt x="5709920" y="609600"/>
                </a:cubicBezTo>
                <a:cubicBezTo>
                  <a:pt x="5739432" y="641382"/>
                  <a:pt x="5763851" y="677540"/>
                  <a:pt x="5791200" y="711200"/>
                </a:cubicBezTo>
                <a:cubicBezTo>
                  <a:pt x="5807880" y="731729"/>
                  <a:pt x="5828391" y="749479"/>
                  <a:pt x="5842000" y="772160"/>
                </a:cubicBezTo>
                <a:cubicBezTo>
                  <a:pt x="5852160" y="789093"/>
                  <a:pt x="5859838" y="807790"/>
                  <a:pt x="5872480" y="822960"/>
                </a:cubicBezTo>
                <a:cubicBezTo>
                  <a:pt x="5893943" y="848716"/>
                  <a:pt x="5911794" y="883478"/>
                  <a:pt x="5943600" y="894080"/>
                </a:cubicBezTo>
                <a:lnTo>
                  <a:pt x="6004560" y="914400"/>
                </a:lnTo>
                <a:cubicBezTo>
                  <a:pt x="6007947" y="995680"/>
                  <a:pt x="5998766" y="1078469"/>
                  <a:pt x="6014720" y="1158240"/>
                </a:cubicBezTo>
                <a:cubicBezTo>
                  <a:pt x="6017458" y="1171932"/>
                  <a:pt x="6043742" y="1160654"/>
                  <a:pt x="6055360" y="1168400"/>
                </a:cubicBezTo>
                <a:cubicBezTo>
                  <a:pt x="6075285" y="1181684"/>
                  <a:pt x="6091200" y="1200500"/>
                  <a:pt x="6106160" y="1219200"/>
                </a:cubicBezTo>
                <a:cubicBezTo>
                  <a:pt x="6118496" y="1234620"/>
                  <a:pt x="6126038" y="1253340"/>
                  <a:pt x="6136640" y="1270000"/>
                </a:cubicBezTo>
                <a:cubicBezTo>
                  <a:pt x="6149751" y="1290604"/>
                  <a:pt x="6164975" y="1309865"/>
                  <a:pt x="6177280" y="1330960"/>
                </a:cubicBezTo>
                <a:cubicBezTo>
                  <a:pt x="6261142" y="1474723"/>
                  <a:pt x="6169401" y="1334382"/>
                  <a:pt x="6228080" y="1422400"/>
                </a:cubicBezTo>
                <a:cubicBezTo>
                  <a:pt x="6231467" y="1439333"/>
                  <a:pt x="6230517" y="1457754"/>
                  <a:pt x="6238240" y="1473200"/>
                </a:cubicBezTo>
                <a:cubicBezTo>
                  <a:pt x="6254506" y="1505732"/>
                  <a:pt x="6289790" y="1512108"/>
                  <a:pt x="6319520" y="1524000"/>
                </a:cubicBezTo>
                <a:cubicBezTo>
                  <a:pt x="6329680" y="1540933"/>
                  <a:pt x="6341169" y="1557137"/>
                  <a:pt x="6350000" y="1574800"/>
                </a:cubicBezTo>
                <a:cubicBezTo>
                  <a:pt x="6358120" y="1591040"/>
                  <a:pt x="6365980" y="1630729"/>
                  <a:pt x="6370320" y="1645920"/>
                </a:cubicBezTo>
                <a:cubicBezTo>
                  <a:pt x="6373262" y="1656218"/>
                  <a:pt x="6377883" y="1666010"/>
                  <a:pt x="6380480" y="1676400"/>
                </a:cubicBezTo>
                <a:cubicBezTo>
                  <a:pt x="6385771" y="1697563"/>
                  <a:pt x="6396429" y="1773629"/>
                  <a:pt x="6410960" y="1788160"/>
                </a:cubicBezTo>
                <a:cubicBezTo>
                  <a:pt x="6447884" y="1825084"/>
                  <a:pt x="6439336" y="1813662"/>
                  <a:pt x="6471920" y="1859280"/>
                </a:cubicBezTo>
                <a:cubicBezTo>
                  <a:pt x="6479017" y="1869216"/>
                  <a:pt x="6483050" y="1881719"/>
                  <a:pt x="6492240" y="1889760"/>
                </a:cubicBezTo>
                <a:cubicBezTo>
                  <a:pt x="6540626" y="1932097"/>
                  <a:pt x="6543340" y="1927935"/>
                  <a:pt x="6593840" y="1940560"/>
                </a:cubicBezTo>
                <a:cubicBezTo>
                  <a:pt x="6604000" y="1947333"/>
                  <a:pt x="6613398" y="1955419"/>
                  <a:pt x="6624320" y="1960880"/>
                </a:cubicBezTo>
                <a:cubicBezTo>
                  <a:pt x="6633899" y="1965669"/>
                  <a:pt x="6648575" y="1962325"/>
                  <a:pt x="6654800" y="1971040"/>
                </a:cubicBezTo>
                <a:cubicBezTo>
                  <a:pt x="6667250" y="1988469"/>
                  <a:pt x="6663239" y="2014178"/>
                  <a:pt x="6675120" y="2032000"/>
                </a:cubicBezTo>
                <a:lnTo>
                  <a:pt x="6695440" y="2062480"/>
                </a:lnTo>
                <a:lnTo>
                  <a:pt x="6756400" y="20523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67B5A62-FCBE-10F7-90A7-60F793453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80" y="2336437"/>
            <a:ext cx="3966912" cy="364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5281" y="1266372"/>
            <a:ext cx="827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machine learning methods work well because of </a:t>
            </a:r>
            <a:r>
              <a:rPr lang="en-US" b="1" dirty="0">
                <a:solidFill>
                  <a:srgbClr val="E68230"/>
                </a:solidFill>
              </a:rPr>
              <a:t>human-designed 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E68230"/>
                </a:solidFill>
              </a:rPr>
              <a:t>input features</a:t>
            </a:r>
          </a:p>
          <a:p>
            <a:r>
              <a:rPr lang="en-US" dirty="0"/>
              <a:t>ML becomes just </a:t>
            </a:r>
            <a:r>
              <a:rPr lang="en-US" b="1" dirty="0">
                <a:solidFill>
                  <a:srgbClr val="E68230"/>
                </a:solidFill>
              </a:rPr>
              <a:t>optimizing weights </a:t>
            </a:r>
            <a:r>
              <a:rPr lang="en-US" dirty="0"/>
              <a:t>to best make a final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97" y="2755538"/>
            <a:ext cx="2847723" cy="22228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vs.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488711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EC79D0B-2F8C-459D-9875-5C0A98179C31}"/>
              </a:ext>
            </a:extLst>
          </p:cNvPr>
          <p:cNvSpPr/>
          <p:nvPr/>
        </p:nvSpPr>
        <p:spPr>
          <a:xfrm>
            <a:off x="6188076" y="4851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5F385-3EAD-4B30-A556-CFD2ED85C017}"/>
              </a:ext>
            </a:extLst>
          </p:cNvPr>
          <p:cNvSpPr/>
          <p:nvPr/>
        </p:nvSpPr>
        <p:spPr>
          <a:xfrm>
            <a:off x="4359276" y="27432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147553-841B-44BB-91CC-99B17746A360}"/>
              </a:ext>
            </a:extLst>
          </p:cNvPr>
          <p:cNvSpPr/>
          <p:nvPr/>
        </p:nvSpPr>
        <p:spPr>
          <a:xfrm>
            <a:off x="4200526" y="3465513"/>
            <a:ext cx="315913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258964-E960-4D9B-B4F4-25CB8B2927E7}"/>
              </a:ext>
            </a:extLst>
          </p:cNvPr>
          <p:cNvSpPr/>
          <p:nvPr/>
        </p:nvSpPr>
        <p:spPr>
          <a:xfrm>
            <a:off x="4664076" y="3048000"/>
            <a:ext cx="314325" cy="406400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F09BDD-2070-4832-8666-4353CEF1C95D}"/>
              </a:ext>
            </a:extLst>
          </p:cNvPr>
          <p:cNvSpPr/>
          <p:nvPr/>
        </p:nvSpPr>
        <p:spPr>
          <a:xfrm>
            <a:off x="4516439" y="3911600"/>
            <a:ext cx="314325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5573CD-B51A-4932-8463-15EE1071E48C}"/>
              </a:ext>
            </a:extLst>
          </p:cNvPr>
          <p:cNvSpPr/>
          <p:nvPr/>
        </p:nvSpPr>
        <p:spPr>
          <a:xfrm>
            <a:off x="4968876" y="3352800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9829C5-F283-4AD5-B097-A139BED022DF}"/>
              </a:ext>
            </a:extLst>
          </p:cNvPr>
          <p:cNvSpPr/>
          <p:nvPr/>
        </p:nvSpPr>
        <p:spPr>
          <a:xfrm>
            <a:off x="3992563" y="4116388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3A2A1F-DA3E-450C-A6DB-67796DD83E25}"/>
              </a:ext>
            </a:extLst>
          </p:cNvPr>
          <p:cNvSpPr/>
          <p:nvPr/>
        </p:nvSpPr>
        <p:spPr>
          <a:xfrm>
            <a:off x="3484563" y="3262313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A6B086-B8F2-440B-BBB5-72613B4DF46D}"/>
              </a:ext>
            </a:extLst>
          </p:cNvPr>
          <p:cNvSpPr/>
          <p:nvPr/>
        </p:nvSpPr>
        <p:spPr>
          <a:xfrm>
            <a:off x="5237163" y="2408238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68B967-5C97-4FFA-B6AE-E688B1D68BBC}"/>
              </a:ext>
            </a:extLst>
          </p:cNvPr>
          <p:cNvSpPr/>
          <p:nvPr/>
        </p:nvSpPr>
        <p:spPr>
          <a:xfrm>
            <a:off x="3408363" y="4492625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2BBE7A-D7F9-4728-B23C-81FA136AC029}"/>
              </a:ext>
            </a:extLst>
          </p:cNvPr>
          <p:cNvSpPr/>
          <p:nvPr/>
        </p:nvSpPr>
        <p:spPr>
          <a:xfrm>
            <a:off x="3322639" y="3892550"/>
            <a:ext cx="314325" cy="407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4A03D4-4B99-4FB4-B3E4-924CD289B9F2}"/>
              </a:ext>
            </a:extLst>
          </p:cNvPr>
          <p:cNvSpPr/>
          <p:nvPr/>
        </p:nvSpPr>
        <p:spPr>
          <a:xfrm>
            <a:off x="6100763" y="2265363"/>
            <a:ext cx="315912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C8C939-938B-4D9A-933F-1CC1D719C96E}"/>
              </a:ext>
            </a:extLst>
          </p:cNvPr>
          <p:cNvSpPr/>
          <p:nvPr/>
        </p:nvSpPr>
        <p:spPr>
          <a:xfrm>
            <a:off x="6594476" y="25812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63E574-7248-4B7D-9574-0E567E8AA3CD}"/>
              </a:ext>
            </a:extLst>
          </p:cNvPr>
          <p:cNvSpPr/>
          <p:nvPr/>
        </p:nvSpPr>
        <p:spPr>
          <a:xfrm>
            <a:off x="6435726" y="3302000"/>
            <a:ext cx="315913" cy="407988"/>
          </a:xfrm>
          <a:prstGeom prst="ellips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CAB1B8-B970-406B-B2D7-08F1F8F7BE7C}"/>
              </a:ext>
            </a:extLst>
          </p:cNvPr>
          <p:cNvSpPr/>
          <p:nvPr/>
        </p:nvSpPr>
        <p:spPr>
          <a:xfrm>
            <a:off x="6899276" y="28860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6236BE-5E87-4082-94D7-D8F27E4C3FFF}"/>
              </a:ext>
            </a:extLst>
          </p:cNvPr>
          <p:cNvSpPr/>
          <p:nvPr/>
        </p:nvSpPr>
        <p:spPr>
          <a:xfrm>
            <a:off x="6751639" y="37496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ACEBE8-312E-41D6-821A-D03C1136226D}"/>
              </a:ext>
            </a:extLst>
          </p:cNvPr>
          <p:cNvSpPr/>
          <p:nvPr/>
        </p:nvSpPr>
        <p:spPr>
          <a:xfrm>
            <a:off x="7204076" y="3190875"/>
            <a:ext cx="314325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894FFC-15FC-4592-8A7F-FD9BC6392722}"/>
              </a:ext>
            </a:extLst>
          </p:cNvPr>
          <p:cNvSpPr/>
          <p:nvPr/>
        </p:nvSpPr>
        <p:spPr>
          <a:xfrm>
            <a:off x="6227763" y="3952875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307B1A-2DDC-4648-82C2-EEFEF6C5EF03}"/>
              </a:ext>
            </a:extLst>
          </p:cNvPr>
          <p:cNvSpPr/>
          <p:nvPr/>
        </p:nvSpPr>
        <p:spPr>
          <a:xfrm>
            <a:off x="5719763" y="3098800"/>
            <a:ext cx="315912" cy="40798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D7EFDF6-D034-4431-80EE-34FAFA86742C}"/>
              </a:ext>
            </a:extLst>
          </p:cNvPr>
          <p:cNvSpPr/>
          <p:nvPr/>
        </p:nvSpPr>
        <p:spPr>
          <a:xfrm>
            <a:off x="5608639" y="25908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5DAC1-F5F7-4350-AAC4-2002D00224DD}"/>
              </a:ext>
            </a:extLst>
          </p:cNvPr>
          <p:cNvSpPr/>
          <p:nvPr/>
        </p:nvSpPr>
        <p:spPr>
          <a:xfrm>
            <a:off x="4968876" y="4443414"/>
            <a:ext cx="314325" cy="407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53888E-1C45-44C5-BCC7-F430E7AC4F90}"/>
              </a:ext>
            </a:extLst>
          </p:cNvPr>
          <p:cNvSpPr/>
          <p:nvPr/>
        </p:nvSpPr>
        <p:spPr>
          <a:xfrm>
            <a:off x="5394326" y="4037013"/>
            <a:ext cx="315913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42F131-9731-4238-8EA9-6E3F9BD994FE}"/>
              </a:ext>
            </a:extLst>
          </p:cNvPr>
          <p:cNvSpPr/>
          <p:nvPr/>
        </p:nvSpPr>
        <p:spPr>
          <a:xfrm>
            <a:off x="5761039" y="4624388"/>
            <a:ext cx="314325" cy="406400"/>
          </a:xfrm>
          <a:prstGeom prst="ellipse">
            <a:avLst/>
          </a:prstGeom>
          <a:solidFill>
            <a:schemeClr val="accent2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B14FBE-E123-43C6-BC41-A077D2667E81}"/>
              </a:ext>
            </a:extLst>
          </p:cNvPr>
          <p:cNvSpPr/>
          <p:nvPr/>
        </p:nvSpPr>
        <p:spPr>
          <a:xfrm>
            <a:off x="5603876" y="2184400"/>
            <a:ext cx="314325" cy="406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205F0CF-65DC-446A-86D2-1EE89C840ABE}"/>
              </a:ext>
            </a:extLst>
          </p:cNvPr>
          <p:cNvSpPr/>
          <p:nvPr/>
        </p:nvSpPr>
        <p:spPr>
          <a:xfrm>
            <a:off x="6303963" y="2876550"/>
            <a:ext cx="315912" cy="406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86ACBC-6193-40E5-AFF3-0026950CDE26}"/>
              </a:ext>
            </a:extLst>
          </p:cNvPr>
          <p:cNvCxnSpPr/>
          <p:nvPr/>
        </p:nvCxnSpPr>
        <p:spPr>
          <a:xfrm flipH="1">
            <a:off x="8818564" y="4516438"/>
            <a:ext cx="142875" cy="474662"/>
          </a:xfrm>
          <a:prstGeom prst="straightConnector1">
            <a:avLst/>
          </a:prstGeom>
          <a:ln w="635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72ADC4-8FB7-4D05-B630-BA150433C678}"/>
              </a:ext>
            </a:extLst>
          </p:cNvPr>
          <p:cNvCxnSpPr/>
          <p:nvPr/>
        </p:nvCxnSpPr>
        <p:spPr>
          <a:xfrm flipV="1">
            <a:off x="8931275" y="4217988"/>
            <a:ext cx="141288" cy="425450"/>
          </a:xfrm>
          <a:prstGeom prst="straightConnector1">
            <a:avLst/>
          </a:prstGeom>
          <a:ln w="6350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6" name="TextBox 34">
            <a:extLst>
              <a:ext uri="{FF2B5EF4-FFF2-40B4-BE49-F238E27FC236}">
                <a16:creationId xmlns:a16="http://schemas.microsoft.com/office/drawing/2014/main" id="{2A513457-B143-4B1F-BD7C-75592515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341438"/>
            <a:ext cx="2065338" cy="46196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</a:rPr>
              <a:t>Eventually ….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53F5351-A16B-40E6-B57F-2B3444E2879E}"/>
              </a:ext>
            </a:extLst>
          </p:cNvPr>
          <p:cNvSpPr/>
          <p:nvPr/>
        </p:nvSpPr>
        <p:spPr>
          <a:xfrm>
            <a:off x="2244725" y="1879600"/>
            <a:ext cx="7143750" cy="3151188"/>
          </a:xfrm>
          <a:custGeom>
            <a:avLst/>
            <a:gdLst>
              <a:gd name="connsiteX0" fmla="*/ 0 w 7142480"/>
              <a:gd name="connsiteY0" fmla="*/ 1605280 h 3150465"/>
              <a:gd name="connsiteX1" fmla="*/ 91440 w 7142480"/>
              <a:gd name="connsiteY1" fmla="*/ 1625600 h 3150465"/>
              <a:gd name="connsiteX2" fmla="*/ 162560 w 7142480"/>
              <a:gd name="connsiteY2" fmla="*/ 1666240 h 3150465"/>
              <a:gd name="connsiteX3" fmla="*/ 223520 w 7142480"/>
              <a:gd name="connsiteY3" fmla="*/ 1737360 h 3150465"/>
              <a:gd name="connsiteX4" fmla="*/ 243840 w 7142480"/>
              <a:gd name="connsiteY4" fmla="*/ 1767840 h 3150465"/>
              <a:gd name="connsiteX5" fmla="*/ 294640 w 7142480"/>
              <a:gd name="connsiteY5" fmla="*/ 1778000 h 3150465"/>
              <a:gd name="connsiteX6" fmla="*/ 325120 w 7142480"/>
              <a:gd name="connsiteY6" fmla="*/ 1788160 h 3150465"/>
              <a:gd name="connsiteX7" fmla="*/ 355600 w 7142480"/>
              <a:gd name="connsiteY7" fmla="*/ 1808480 h 3150465"/>
              <a:gd name="connsiteX8" fmla="*/ 396240 w 7142480"/>
              <a:gd name="connsiteY8" fmla="*/ 1838960 h 3150465"/>
              <a:gd name="connsiteX9" fmla="*/ 436880 w 7142480"/>
              <a:gd name="connsiteY9" fmla="*/ 1849120 h 3150465"/>
              <a:gd name="connsiteX10" fmla="*/ 487680 w 7142480"/>
              <a:gd name="connsiteY10" fmla="*/ 1889760 h 3150465"/>
              <a:gd name="connsiteX11" fmla="*/ 579120 w 7142480"/>
              <a:gd name="connsiteY11" fmla="*/ 1920240 h 3150465"/>
              <a:gd name="connsiteX12" fmla="*/ 792480 w 7142480"/>
              <a:gd name="connsiteY12" fmla="*/ 1910080 h 3150465"/>
              <a:gd name="connsiteX13" fmla="*/ 822960 w 7142480"/>
              <a:gd name="connsiteY13" fmla="*/ 1899920 h 3150465"/>
              <a:gd name="connsiteX14" fmla="*/ 944880 w 7142480"/>
              <a:gd name="connsiteY14" fmla="*/ 1879600 h 3150465"/>
              <a:gd name="connsiteX15" fmla="*/ 995680 w 7142480"/>
              <a:gd name="connsiteY15" fmla="*/ 1859280 h 3150465"/>
              <a:gd name="connsiteX16" fmla="*/ 1036320 w 7142480"/>
              <a:gd name="connsiteY16" fmla="*/ 1849120 h 3150465"/>
              <a:gd name="connsiteX17" fmla="*/ 1066800 w 7142480"/>
              <a:gd name="connsiteY17" fmla="*/ 1838960 h 3150465"/>
              <a:gd name="connsiteX18" fmla="*/ 1188720 w 7142480"/>
              <a:gd name="connsiteY18" fmla="*/ 1828800 h 3150465"/>
              <a:gd name="connsiteX19" fmla="*/ 1290320 w 7142480"/>
              <a:gd name="connsiteY19" fmla="*/ 1808480 h 3150465"/>
              <a:gd name="connsiteX20" fmla="*/ 1320800 w 7142480"/>
              <a:gd name="connsiteY20" fmla="*/ 1818640 h 3150465"/>
              <a:gd name="connsiteX21" fmla="*/ 1341120 w 7142480"/>
              <a:gd name="connsiteY21" fmla="*/ 1849120 h 3150465"/>
              <a:gd name="connsiteX22" fmla="*/ 1371600 w 7142480"/>
              <a:gd name="connsiteY22" fmla="*/ 1869440 h 3150465"/>
              <a:gd name="connsiteX23" fmla="*/ 1412240 w 7142480"/>
              <a:gd name="connsiteY23" fmla="*/ 1930400 h 3150465"/>
              <a:gd name="connsiteX24" fmla="*/ 1422400 w 7142480"/>
              <a:gd name="connsiteY24" fmla="*/ 1960880 h 3150465"/>
              <a:gd name="connsiteX25" fmla="*/ 1432560 w 7142480"/>
              <a:gd name="connsiteY25" fmla="*/ 2001520 h 3150465"/>
              <a:gd name="connsiteX26" fmla="*/ 1452880 w 7142480"/>
              <a:gd name="connsiteY26" fmla="*/ 2042160 h 3150465"/>
              <a:gd name="connsiteX27" fmla="*/ 1463040 w 7142480"/>
              <a:gd name="connsiteY27" fmla="*/ 2072640 h 3150465"/>
              <a:gd name="connsiteX28" fmla="*/ 1473200 w 7142480"/>
              <a:gd name="connsiteY28" fmla="*/ 2123440 h 3150465"/>
              <a:gd name="connsiteX29" fmla="*/ 1534160 w 7142480"/>
              <a:gd name="connsiteY29" fmla="*/ 2143760 h 3150465"/>
              <a:gd name="connsiteX30" fmla="*/ 1564640 w 7142480"/>
              <a:gd name="connsiteY30" fmla="*/ 2164080 h 3150465"/>
              <a:gd name="connsiteX31" fmla="*/ 1574800 w 7142480"/>
              <a:gd name="connsiteY31" fmla="*/ 2194560 h 3150465"/>
              <a:gd name="connsiteX32" fmla="*/ 1605280 w 7142480"/>
              <a:gd name="connsiteY32" fmla="*/ 2225040 h 3150465"/>
              <a:gd name="connsiteX33" fmla="*/ 1635760 w 7142480"/>
              <a:gd name="connsiteY33" fmla="*/ 2438400 h 3150465"/>
              <a:gd name="connsiteX34" fmla="*/ 1666240 w 7142480"/>
              <a:gd name="connsiteY34" fmla="*/ 2468880 h 3150465"/>
              <a:gd name="connsiteX35" fmla="*/ 1696720 w 7142480"/>
              <a:gd name="connsiteY35" fmla="*/ 2550160 h 3150465"/>
              <a:gd name="connsiteX36" fmla="*/ 1706880 w 7142480"/>
              <a:gd name="connsiteY36" fmla="*/ 2580640 h 3150465"/>
              <a:gd name="connsiteX37" fmla="*/ 1727200 w 7142480"/>
              <a:gd name="connsiteY37" fmla="*/ 2631440 h 3150465"/>
              <a:gd name="connsiteX38" fmla="*/ 1737360 w 7142480"/>
              <a:gd name="connsiteY38" fmla="*/ 2692400 h 3150465"/>
              <a:gd name="connsiteX39" fmla="*/ 1767840 w 7142480"/>
              <a:gd name="connsiteY39" fmla="*/ 2702560 h 3150465"/>
              <a:gd name="connsiteX40" fmla="*/ 1818640 w 7142480"/>
              <a:gd name="connsiteY40" fmla="*/ 2712720 h 3150465"/>
              <a:gd name="connsiteX41" fmla="*/ 1849120 w 7142480"/>
              <a:gd name="connsiteY41" fmla="*/ 2722880 h 3150465"/>
              <a:gd name="connsiteX42" fmla="*/ 1940560 w 7142480"/>
              <a:gd name="connsiteY42" fmla="*/ 2743200 h 3150465"/>
              <a:gd name="connsiteX43" fmla="*/ 2021840 w 7142480"/>
              <a:gd name="connsiteY43" fmla="*/ 2783840 h 3150465"/>
              <a:gd name="connsiteX44" fmla="*/ 2062480 w 7142480"/>
              <a:gd name="connsiteY44" fmla="*/ 2814320 h 3150465"/>
              <a:gd name="connsiteX45" fmla="*/ 2123440 w 7142480"/>
              <a:gd name="connsiteY45" fmla="*/ 2854960 h 3150465"/>
              <a:gd name="connsiteX46" fmla="*/ 2225040 w 7142480"/>
              <a:gd name="connsiteY46" fmla="*/ 2773680 h 3150465"/>
              <a:gd name="connsiteX47" fmla="*/ 2265680 w 7142480"/>
              <a:gd name="connsiteY47" fmla="*/ 2712720 h 3150465"/>
              <a:gd name="connsiteX48" fmla="*/ 2336800 w 7142480"/>
              <a:gd name="connsiteY48" fmla="*/ 2631440 h 3150465"/>
              <a:gd name="connsiteX49" fmla="*/ 2418080 w 7142480"/>
              <a:gd name="connsiteY49" fmla="*/ 2580640 h 3150465"/>
              <a:gd name="connsiteX50" fmla="*/ 2448560 w 7142480"/>
              <a:gd name="connsiteY50" fmla="*/ 2540000 h 3150465"/>
              <a:gd name="connsiteX51" fmla="*/ 2509520 w 7142480"/>
              <a:gd name="connsiteY51" fmla="*/ 2468880 h 3150465"/>
              <a:gd name="connsiteX52" fmla="*/ 2550160 w 7142480"/>
              <a:gd name="connsiteY52" fmla="*/ 2448560 h 3150465"/>
              <a:gd name="connsiteX53" fmla="*/ 2580640 w 7142480"/>
              <a:gd name="connsiteY53" fmla="*/ 2418080 h 3150465"/>
              <a:gd name="connsiteX54" fmla="*/ 2611120 w 7142480"/>
              <a:gd name="connsiteY54" fmla="*/ 2407920 h 3150465"/>
              <a:gd name="connsiteX55" fmla="*/ 2641600 w 7142480"/>
              <a:gd name="connsiteY55" fmla="*/ 2387600 h 3150465"/>
              <a:gd name="connsiteX56" fmla="*/ 2672080 w 7142480"/>
              <a:gd name="connsiteY56" fmla="*/ 2377440 h 3150465"/>
              <a:gd name="connsiteX57" fmla="*/ 2733040 w 7142480"/>
              <a:gd name="connsiteY57" fmla="*/ 2336800 h 3150465"/>
              <a:gd name="connsiteX58" fmla="*/ 2875280 w 7142480"/>
              <a:gd name="connsiteY58" fmla="*/ 2286000 h 3150465"/>
              <a:gd name="connsiteX59" fmla="*/ 2956560 w 7142480"/>
              <a:gd name="connsiteY59" fmla="*/ 2245360 h 3150465"/>
              <a:gd name="connsiteX60" fmla="*/ 3017520 w 7142480"/>
              <a:gd name="connsiteY60" fmla="*/ 2194560 h 3150465"/>
              <a:gd name="connsiteX61" fmla="*/ 3048000 w 7142480"/>
              <a:gd name="connsiteY61" fmla="*/ 2184400 h 3150465"/>
              <a:gd name="connsiteX62" fmla="*/ 3078480 w 7142480"/>
              <a:gd name="connsiteY62" fmla="*/ 2153920 h 3150465"/>
              <a:gd name="connsiteX63" fmla="*/ 3180080 w 7142480"/>
              <a:gd name="connsiteY63" fmla="*/ 2082800 h 3150465"/>
              <a:gd name="connsiteX64" fmla="*/ 3210560 w 7142480"/>
              <a:gd name="connsiteY64" fmla="*/ 2062480 h 3150465"/>
              <a:gd name="connsiteX65" fmla="*/ 3261360 w 7142480"/>
              <a:gd name="connsiteY65" fmla="*/ 1940560 h 3150465"/>
              <a:gd name="connsiteX66" fmla="*/ 3271520 w 7142480"/>
              <a:gd name="connsiteY66" fmla="*/ 1910080 h 3150465"/>
              <a:gd name="connsiteX67" fmla="*/ 3312160 w 7142480"/>
              <a:gd name="connsiteY67" fmla="*/ 1879600 h 3150465"/>
              <a:gd name="connsiteX68" fmla="*/ 3332480 w 7142480"/>
              <a:gd name="connsiteY68" fmla="*/ 1798320 h 3150465"/>
              <a:gd name="connsiteX69" fmla="*/ 3362960 w 7142480"/>
              <a:gd name="connsiteY69" fmla="*/ 1727200 h 3150465"/>
              <a:gd name="connsiteX70" fmla="*/ 3220720 w 7142480"/>
              <a:gd name="connsiteY70" fmla="*/ 1676400 h 3150465"/>
              <a:gd name="connsiteX71" fmla="*/ 3190240 w 7142480"/>
              <a:gd name="connsiteY71" fmla="*/ 1645920 h 3150465"/>
              <a:gd name="connsiteX72" fmla="*/ 3180080 w 7142480"/>
              <a:gd name="connsiteY72" fmla="*/ 1615440 h 3150465"/>
              <a:gd name="connsiteX73" fmla="*/ 3169920 w 7142480"/>
              <a:gd name="connsiteY73" fmla="*/ 1544320 h 3150465"/>
              <a:gd name="connsiteX74" fmla="*/ 3078480 w 7142480"/>
              <a:gd name="connsiteY74" fmla="*/ 1402080 h 3150465"/>
              <a:gd name="connsiteX75" fmla="*/ 3048000 w 7142480"/>
              <a:gd name="connsiteY75" fmla="*/ 1330960 h 3150465"/>
              <a:gd name="connsiteX76" fmla="*/ 2956560 w 7142480"/>
              <a:gd name="connsiteY76" fmla="*/ 1320800 h 3150465"/>
              <a:gd name="connsiteX77" fmla="*/ 2783840 w 7142480"/>
              <a:gd name="connsiteY77" fmla="*/ 1219200 h 3150465"/>
              <a:gd name="connsiteX78" fmla="*/ 2702560 w 7142480"/>
              <a:gd name="connsiteY78" fmla="*/ 1137920 h 3150465"/>
              <a:gd name="connsiteX79" fmla="*/ 2661920 w 7142480"/>
              <a:gd name="connsiteY79" fmla="*/ 1076960 h 3150465"/>
              <a:gd name="connsiteX80" fmla="*/ 2641600 w 7142480"/>
              <a:gd name="connsiteY80" fmla="*/ 1046480 h 3150465"/>
              <a:gd name="connsiteX81" fmla="*/ 2580640 w 7142480"/>
              <a:gd name="connsiteY81" fmla="*/ 1076960 h 3150465"/>
              <a:gd name="connsiteX82" fmla="*/ 2651760 w 7142480"/>
              <a:gd name="connsiteY82" fmla="*/ 914400 h 3150465"/>
              <a:gd name="connsiteX83" fmla="*/ 2672080 w 7142480"/>
              <a:gd name="connsiteY83" fmla="*/ 822960 h 3150465"/>
              <a:gd name="connsiteX84" fmla="*/ 2682240 w 7142480"/>
              <a:gd name="connsiteY84" fmla="*/ 782320 h 3150465"/>
              <a:gd name="connsiteX85" fmla="*/ 2722880 w 7142480"/>
              <a:gd name="connsiteY85" fmla="*/ 619760 h 3150465"/>
              <a:gd name="connsiteX86" fmla="*/ 2753360 w 7142480"/>
              <a:gd name="connsiteY86" fmla="*/ 558800 h 3150465"/>
              <a:gd name="connsiteX87" fmla="*/ 2794000 w 7142480"/>
              <a:gd name="connsiteY87" fmla="*/ 538480 h 3150465"/>
              <a:gd name="connsiteX88" fmla="*/ 2905760 w 7142480"/>
              <a:gd name="connsiteY88" fmla="*/ 457200 h 3150465"/>
              <a:gd name="connsiteX89" fmla="*/ 3007360 w 7142480"/>
              <a:gd name="connsiteY89" fmla="*/ 375920 h 3150465"/>
              <a:gd name="connsiteX90" fmla="*/ 3281680 w 7142480"/>
              <a:gd name="connsiteY90" fmla="*/ 233680 h 3150465"/>
              <a:gd name="connsiteX91" fmla="*/ 3495040 w 7142480"/>
              <a:gd name="connsiteY91" fmla="*/ 142240 h 3150465"/>
              <a:gd name="connsiteX92" fmla="*/ 3667760 w 7142480"/>
              <a:gd name="connsiteY92" fmla="*/ 91440 h 3150465"/>
              <a:gd name="connsiteX93" fmla="*/ 3942080 w 7142480"/>
              <a:gd name="connsiteY93" fmla="*/ 30480 h 3150465"/>
              <a:gd name="connsiteX94" fmla="*/ 4104640 w 7142480"/>
              <a:gd name="connsiteY94" fmla="*/ 20320 h 3150465"/>
              <a:gd name="connsiteX95" fmla="*/ 4277360 w 7142480"/>
              <a:gd name="connsiteY95" fmla="*/ 0 h 3150465"/>
              <a:gd name="connsiteX96" fmla="*/ 4409440 w 7142480"/>
              <a:gd name="connsiteY96" fmla="*/ 40640 h 3150465"/>
              <a:gd name="connsiteX97" fmla="*/ 4429760 w 7142480"/>
              <a:gd name="connsiteY97" fmla="*/ 71120 h 3150465"/>
              <a:gd name="connsiteX98" fmla="*/ 4439920 w 7142480"/>
              <a:gd name="connsiteY98" fmla="*/ 193040 h 3150465"/>
              <a:gd name="connsiteX99" fmla="*/ 4450080 w 7142480"/>
              <a:gd name="connsiteY99" fmla="*/ 233680 h 3150465"/>
              <a:gd name="connsiteX100" fmla="*/ 4460240 w 7142480"/>
              <a:gd name="connsiteY100" fmla="*/ 284480 h 3150465"/>
              <a:gd name="connsiteX101" fmla="*/ 4429760 w 7142480"/>
              <a:gd name="connsiteY101" fmla="*/ 650240 h 3150465"/>
              <a:gd name="connsiteX102" fmla="*/ 4368800 w 7142480"/>
              <a:gd name="connsiteY102" fmla="*/ 731520 h 3150465"/>
              <a:gd name="connsiteX103" fmla="*/ 4318000 w 7142480"/>
              <a:gd name="connsiteY103" fmla="*/ 762000 h 3150465"/>
              <a:gd name="connsiteX104" fmla="*/ 4297680 w 7142480"/>
              <a:gd name="connsiteY104" fmla="*/ 792480 h 3150465"/>
              <a:gd name="connsiteX105" fmla="*/ 4287520 w 7142480"/>
              <a:gd name="connsiteY105" fmla="*/ 843280 h 3150465"/>
              <a:gd name="connsiteX106" fmla="*/ 4277360 w 7142480"/>
              <a:gd name="connsiteY106" fmla="*/ 873760 h 3150465"/>
              <a:gd name="connsiteX107" fmla="*/ 4267200 w 7142480"/>
              <a:gd name="connsiteY107" fmla="*/ 914400 h 3150465"/>
              <a:gd name="connsiteX108" fmla="*/ 4206240 w 7142480"/>
              <a:gd name="connsiteY108" fmla="*/ 955040 h 3150465"/>
              <a:gd name="connsiteX109" fmla="*/ 4175760 w 7142480"/>
              <a:gd name="connsiteY109" fmla="*/ 975360 h 3150465"/>
              <a:gd name="connsiteX110" fmla="*/ 4135120 w 7142480"/>
              <a:gd name="connsiteY110" fmla="*/ 1005840 h 3150465"/>
              <a:gd name="connsiteX111" fmla="*/ 4043680 w 7142480"/>
              <a:gd name="connsiteY111" fmla="*/ 1036320 h 3150465"/>
              <a:gd name="connsiteX112" fmla="*/ 3982720 w 7142480"/>
              <a:gd name="connsiteY112" fmla="*/ 1076960 h 3150465"/>
              <a:gd name="connsiteX113" fmla="*/ 3942080 w 7142480"/>
              <a:gd name="connsiteY113" fmla="*/ 1117600 h 3150465"/>
              <a:gd name="connsiteX114" fmla="*/ 3921760 w 7142480"/>
              <a:gd name="connsiteY114" fmla="*/ 1148080 h 3150465"/>
              <a:gd name="connsiteX115" fmla="*/ 3891280 w 7142480"/>
              <a:gd name="connsiteY115" fmla="*/ 1168400 h 3150465"/>
              <a:gd name="connsiteX116" fmla="*/ 3810000 w 7142480"/>
              <a:gd name="connsiteY116" fmla="*/ 1198880 h 3150465"/>
              <a:gd name="connsiteX117" fmla="*/ 3535680 w 7142480"/>
              <a:gd name="connsiteY117" fmla="*/ 1209040 h 3150465"/>
              <a:gd name="connsiteX118" fmla="*/ 3505200 w 7142480"/>
              <a:gd name="connsiteY118" fmla="*/ 1219200 h 3150465"/>
              <a:gd name="connsiteX119" fmla="*/ 3474720 w 7142480"/>
              <a:gd name="connsiteY119" fmla="*/ 1310640 h 3150465"/>
              <a:gd name="connsiteX120" fmla="*/ 3454400 w 7142480"/>
              <a:gd name="connsiteY120" fmla="*/ 1341120 h 3150465"/>
              <a:gd name="connsiteX121" fmla="*/ 3444240 w 7142480"/>
              <a:gd name="connsiteY121" fmla="*/ 1534160 h 3150465"/>
              <a:gd name="connsiteX122" fmla="*/ 3444240 w 7142480"/>
              <a:gd name="connsiteY122" fmla="*/ 1686560 h 3150465"/>
              <a:gd name="connsiteX123" fmla="*/ 3454400 w 7142480"/>
              <a:gd name="connsiteY123" fmla="*/ 1737360 h 3150465"/>
              <a:gd name="connsiteX124" fmla="*/ 3525520 w 7142480"/>
              <a:gd name="connsiteY124" fmla="*/ 1757680 h 3150465"/>
              <a:gd name="connsiteX125" fmla="*/ 3566160 w 7142480"/>
              <a:gd name="connsiteY125" fmla="*/ 1798320 h 3150465"/>
              <a:gd name="connsiteX126" fmla="*/ 3596640 w 7142480"/>
              <a:gd name="connsiteY126" fmla="*/ 1818640 h 3150465"/>
              <a:gd name="connsiteX127" fmla="*/ 3637280 w 7142480"/>
              <a:gd name="connsiteY127" fmla="*/ 1910080 h 3150465"/>
              <a:gd name="connsiteX128" fmla="*/ 3667760 w 7142480"/>
              <a:gd name="connsiteY128" fmla="*/ 1930400 h 3150465"/>
              <a:gd name="connsiteX129" fmla="*/ 3708400 w 7142480"/>
              <a:gd name="connsiteY129" fmla="*/ 1940560 h 3150465"/>
              <a:gd name="connsiteX130" fmla="*/ 3728720 w 7142480"/>
              <a:gd name="connsiteY130" fmla="*/ 2021840 h 3150465"/>
              <a:gd name="connsiteX131" fmla="*/ 3738880 w 7142480"/>
              <a:gd name="connsiteY131" fmla="*/ 2052320 h 3150465"/>
              <a:gd name="connsiteX132" fmla="*/ 3749040 w 7142480"/>
              <a:gd name="connsiteY132" fmla="*/ 2103120 h 3150465"/>
              <a:gd name="connsiteX133" fmla="*/ 3759200 w 7142480"/>
              <a:gd name="connsiteY133" fmla="*/ 2133600 h 3150465"/>
              <a:gd name="connsiteX134" fmla="*/ 3799840 w 7142480"/>
              <a:gd name="connsiteY134" fmla="*/ 2194560 h 3150465"/>
              <a:gd name="connsiteX135" fmla="*/ 3810000 w 7142480"/>
              <a:gd name="connsiteY135" fmla="*/ 2346960 h 3150465"/>
              <a:gd name="connsiteX136" fmla="*/ 3840480 w 7142480"/>
              <a:gd name="connsiteY136" fmla="*/ 2377440 h 3150465"/>
              <a:gd name="connsiteX137" fmla="*/ 3891280 w 7142480"/>
              <a:gd name="connsiteY137" fmla="*/ 2448560 h 3150465"/>
              <a:gd name="connsiteX138" fmla="*/ 3901440 w 7142480"/>
              <a:gd name="connsiteY138" fmla="*/ 2489200 h 3150465"/>
              <a:gd name="connsiteX139" fmla="*/ 3931920 w 7142480"/>
              <a:gd name="connsiteY139" fmla="*/ 2529840 h 3150465"/>
              <a:gd name="connsiteX140" fmla="*/ 4033520 w 7142480"/>
              <a:gd name="connsiteY140" fmla="*/ 2600960 h 3150465"/>
              <a:gd name="connsiteX141" fmla="*/ 4074160 w 7142480"/>
              <a:gd name="connsiteY141" fmla="*/ 2611120 h 3150465"/>
              <a:gd name="connsiteX142" fmla="*/ 4124960 w 7142480"/>
              <a:gd name="connsiteY142" fmla="*/ 2631440 h 3150465"/>
              <a:gd name="connsiteX143" fmla="*/ 4165600 w 7142480"/>
              <a:gd name="connsiteY143" fmla="*/ 2641600 h 3150465"/>
              <a:gd name="connsiteX144" fmla="*/ 4206240 w 7142480"/>
              <a:gd name="connsiteY144" fmla="*/ 2661920 h 3150465"/>
              <a:gd name="connsiteX145" fmla="*/ 4236720 w 7142480"/>
              <a:gd name="connsiteY145" fmla="*/ 2682240 h 3150465"/>
              <a:gd name="connsiteX146" fmla="*/ 4287520 w 7142480"/>
              <a:gd name="connsiteY146" fmla="*/ 2692400 h 3150465"/>
              <a:gd name="connsiteX147" fmla="*/ 4429760 w 7142480"/>
              <a:gd name="connsiteY147" fmla="*/ 2702560 h 3150465"/>
              <a:gd name="connsiteX148" fmla="*/ 4500880 w 7142480"/>
              <a:gd name="connsiteY148" fmla="*/ 2712720 h 3150465"/>
              <a:gd name="connsiteX149" fmla="*/ 4582160 w 7142480"/>
              <a:gd name="connsiteY149" fmla="*/ 2722880 h 3150465"/>
              <a:gd name="connsiteX150" fmla="*/ 4653280 w 7142480"/>
              <a:gd name="connsiteY150" fmla="*/ 2743200 h 3150465"/>
              <a:gd name="connsiteX151" fmla="*/ 4704080 w 7142480"/>
              <a:gd name="connsiteY151" fmla="*/ 2753360 h 3150465"/>
              <a:gd name="connsiteX152" fmla="*/ 4734560 w 7142480"/>
              <a:gd name="connsiteY152" fmla="*/ 2773680 h 3150465"/>
              <a:gd name="connsiteX153" fmla="*/ 4907280 w 7142480"/>
              <a:gd name="connsiteY153" fmla="*/ 2794000 h 3150465"/>
              <a:gd name="connsiteX154" fmla="*/ 5039360 w 7142480"/>
              <a:gd name="connsiteY154" fmla="*/ 2875280 h 3150465"/>
              <a:gd name="connsiteX155" fmla="*/ 5100320 w 7142480"/>
              <a:gd name="connsiteY155" fmla="*/ 2966720 h 3150465"/>
              <a:gd name="connsiteX156" fmla="*/ 5130800 w 7142480"/>
              <a:gd name="connsiteY156" fmla="*/ 2997200 h 3150465"/>
              <a:gd name="connsiteX157" fmla="*/ 5334000 w 7142480"/>
              <a:gd name="connsiteY157" fmla="*/ 3088640 h 3150465"/>
              <a:gd name="connsiteX158" fmla="*/ 5364480 w 7142480"/>
              <a:gd name="connsiteY158" fmla="*/ 3108960 h 3150465"/>
              <a:gd name="connsiteX159" fmla="*/ 5405120 w 7142480"/>
              <a:gd name="connsiteY159" fmla="*/ 3119120 h 3150465"/>
              <a:gd name="connsiteX160" fmla="*/ 5435600 w 7142480"/>
              <a:gd name="connsiteY160" fmla="*/ 3149600 h 3150465"/>
              <a:gd name="connsiteX161" fmla="*/ 5516880 w 7142480"/>
              <a:gd name="connsiteY161" fmla="*/ 3068320 h 3150465"/>
              <a:gd name="connsiteX162" fmla="*/ 5628640 w 7142480"/>
              <a:gd name="connsiteY162" fmla="*/ 2966720 h 3150465"/>
              <a:gd name="connsiteX163" fmla="*/ 5781040 w 7142480"/>
              <a:gd name="connsiteY163" fmla="*/ 2844800 h 3150465"/>
              <a:gd name="connsiteX164" fmla="*/ 6024880 w 7142480"/>
              <a:gd name="connsiteY164" fmla="*/ 2682240 h 3150465"/>
              <a:gd name="connsiteX165" fmla="*/ 6085840 w 7142480"/>
              <a:gd name="connsiteY165" fmla="*/ 2651760 h 3150465"/>
              <a:gd name="connsiteX166" fmla="*/ 6136640 w 7142480"/>
              <a:gd name="connsiteY166" fmla="*/ 2631440 h 3150465"/>
              <a:gd name="connsiteX167" fmla="*/ 6167120 w 7142480"/>
              <a:gd name="connsiteY167" fmla="*/ 2611120 h 3150465"/>
              <a:gd name="connsiteX168" fmla="*/ 6217920 w 7142480"/>
              <a:gd name="connsiteY168" fmla="*/ 2600960 h 3150465"/>
              <a:gd name="connsiteX169" fmla="*/ 6350000 w 7142480"/>
              <a:gd name="connsiteY169" fmla="*/ 2611120 h 3150465"/>
              <a:gd name="connsiteX170" fmla="*/ 6380480 w 7142480"/>
              <a:gd name="connsiteY170" fmla="*/ 2621280 h 3150465"/>
              <a:gd name="connsiteX171" fmla="*/ 6532880 w 7142480"/>
              <a:gd name="connsiteY171" fmla="*/ 2631440 h 3150465"/>
              <a:gd name="connsiteX172" fmla="*/ 6543040 w 7142480"/>
              <a:gd name="connsiteY172" fmla="*/ 2661920 h 3150465"/>
              <a:gd name="connsiteX173" fmla="*/ 6553200 w 7142480"/>
              <a:gd name="connsiteY173" fmla="*/ 2702560 h 3150465"/>
              <a:gd name="connsiteX174" fmla="*/ 6583680 w 7142480"/>
              <a:gd name="connsiteY174" fmla="*/ 2712720 h 3150465"/>
              <a:gd name="connsiteX175" fmla="*/ 6715760 w 7142480"/>
              <a:gd name="connsiteY175" fmla="*/ 2733040 h 3150465"/>
              <a:gd name="connsiteX176" fmla="*/ 6736080 w 7142480"/>
              <a:gd name="connsiteY176" fmla="*/ 2763520 h 3150465"/>
              <a:gd name="connsiteX177" fmla="*/ 6807200 w 7142480"/>
              <a:gd name="connsiteY177" fmla="*/ 2783840 h 3150465"/>
              <a:gd name="connsiteX178" fmla="*/ 6827520 w 7142480"/>
              <a:gd name="connsiteY178" fmla="*/ 2814320 h 3150465"/>
              <a:gd name="connsiteX179" fmla="*/ 6858000 w 7142480"/>
              <a:gd name="connsiteY179" fmla="*/ 2824480 h 3150465"/>
              <a:gd name="connsiteX180" fmla="*/ 6929120 w 7142480"/>
              <a:gd name="connsiteY180" fmla="*/ 2834640 h 3150465"/>
              <a:gd name="connsiteX181" fmla="*/ 7061200 w 7142480"/>
              <a:gd name="connsiteY181" fmla="*/ 2854960 h 3150465"/>
              <a:gd name="connsiteX182" fmla="*/ 7132320 w 7142480"/>
              <a:gd name="connsiteY182" fmla="*/ 2895600 h 3150465"/>
              <a:gd name="connsiteX183" fmla="*/ 7142480 w 7142480"/>
              <a:gd name="connsiteY183" fmla="*/ 2905760 h 31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7142480" h="3150465">
                <a:moveTo>
                  <a:pt x="0" y="1605280"/>
                </a:moveTo>
                <a:cubicBezTo>
                  <a:pt x="30480" y="1612053"/>
                  <a:pt x="61597" y="1616418"/>
                  <a:pt x="91440" y="1625600"/>
                </a:cubicBezTo>
                <a:cubicBezTo>
                  <a:pt x="107194" y="1630447"/>
                  <a:pt x="148347" y="1654396"/>
                  <a:pt x="162560" y="1666240"/>
                </a:cubicBezTo>
                <a:cubicBezTo>
                  <a:pt x="188624" y="1687960"/>
                  <a:pt x="203734" y="1709660"/>
                  <a:pt x="223520" y="1737360"/>
                </a:cubicBezTo>
                <a:cubicBezTo>
                  <a:pt x="230617" y="1747296"/>
                  <a:pt x="233238" y="1761782"/>
                  <a:pt x="243840" y="1767840"/>
                </a:cubicBezTo>
                <a:cubicBezTo>
                  <a:pt x="258833" y="1776408"/>
                  <a:pt x="277887" y="1773812"/>
                  <a:pt x="294640" y="1778000"/>
                </a:cubicBezTo>
                <a:cubicBezTo>
                  <a:pt x="305030" y="1780597"/>
                  <a:pt x="315541" y="1783371"/>
                  <a:pt x="325120" y="1788160"/>
                </a:cubicBezTo>
                <a:cubicBezTo>
                  <a:pt x="336042" y="1793621"/>
                  <a:pt x="345664" y="1801383"/>
                  <a:pt x="355600" y="1808480"/>
                </a:cubicBezTo>
                <a:cubicBezTo>
                  <a:pt x="369379" y="1818322"/>
                  <a:pt x="381094" y="1831387"/>
                  <a:pt x="396240" y="1838960"/>
                </a:cubicBezTo>
                <a:cubicBezTo>
                  <a:pt x="408729" y="1845205"/>
                  <a:pt x="423333" y="1845733"/>
                  <a:pt x="436880" y="1849120"/>
                </a:cubicBezTo>
                <a:cubicBezTo>
                  <a:pt x="453813" y="1862667"/>
                  <a:pt x="469085" y="1878603"/>
                  <a:pt x="487680" y="1889760"/>
                </a:cubicBezTo>
                <a:cubicBezTo>
                  <a:pt x="515008" y="1906157"/>
                  <a:pt x="548685" y="1912631"/>
                  <a:pt x="579120" y="1920240"/>
                </a:cubicBezTo>
                <a:cubicBezTo>
                  <a:pt x="650240" y="1916853"/>
                  <a:pt x="721525" y="1915993"/>
                  <a:pt x="792480" y="1910080"/>
                </a:cubicBezTo>
                <a:cubicBezTo>
                  <a:pt x="803153" y="1909191"/>
                  <a:pt x="812458" y="1902020"/>
                  <a:pt x="822960" y="1899920"/>
                </a:cubicBezTo>
                <a:cubicBezTo>
                  <a:pt x="858573" y="1892797"/>
                  <a:pt x="908530" y="1890505"/>
                  <a:pt x="944880" y="1879600"/>
                </a:cubicBezTo>
                <a:cubicBezTo>
                  <a:pt x="962349" y="1874359"/>
                  <a:pt x="978378" y="1865047"/>
                  <a:pt x="995680" y="1859280"/>
                </a:cubicBezTo>
                <a:cubicBezTo>
                  <a:pt x="1008927" y="1854864"/>
                  <a:pt x="1022894" y="1852956"/>
                  <a:pt x="1036320" y="1849120"/>
                </a:cubicBezTo>
                <a:cubicBezTo>
                  <a:pt x="1046618" y="1846178"/>
                  <a:pt x="1056184" y="1840375"/>
                  <a:pt x="1066800" y="1838960"/>
                </a:cubicBezTo>
                <a:cubicBezTo>
                  <a:pt x="1107223" y="1833570"/>
                  <a:pt x="1148189" y="1833303"/>
                  <a:pt x="1188720" y="1828800"/>
                </a:cubicBezTo>
                <a:cubicBezTo>
                  <a:pt x="1233560" y="1823818"/>
                  <a:pt x="1249958" y="1818571"/>
                  <a:pt x="1290320" y="1808480"/>
                </a:cubicBezTo>
                <a:cubicBezTo>
                  <a:pt x="1300480" y="1811867"/>
                  <a:pt x="1312437" y="1811950"/>
                  <a:pt x="1320800" y="1818640"/>
                </a:cubicBezTo>
                <a:cubicBezTo>
                  <a:pt x="1330335" y="1826268"/>
                  <a:pt x="1332486" y="1840486"/>
                  <a:pt x="1341120" y="1849120"/>
                </a:cubicBezTo>
                <a:cubicBezTo>
                  <a:pt x="1349754" y="1857754"/>
                  <a:pt x="1361440" y="1862667"/>
                  <a:pt x="1371600" y="1869440"/>
                </a:cubicBezTo>
                <a:cubicBezTo>
                  <a:pt x="1385147" y="1889760"/>
                  <a:pt x="1404517" y="1907232"/>
                  <a:pt x="1412240" y="1930400"/>
                </a:cubicBezTo>
                <a:cubicBezTo>
                  <a:pt x="1415627" y="1940560"/>
                  <a:pt x="1419458" y="1950582"/>
                  <a:pt x="1422400" y="1960880"/>
                </a:cubicBezTo>
                <a:cubicBezTo>
                  <a:pt x="1426236" y="1974306"/>
                  <a:pt x="1427657" y="1988445"/>
                  <a:pt x="1432560" y="2001520"/>
                </a:cubicBezTo>
                <a:cubicBezTo>
                  <a:pt x="1437878" y="2015701"/>
                  <a:pt x="1446914" y="2028239"/>
                  <a:pt x="1452880" y="2042160"/>
                </a:cubicBezTo>
                <a:cubicBezTo>
                  <a:pt x="1457099" y="2052004"/>
                  <a:pt x="1460443" y="2062250"/>
                  <a:pt x="1463040" y="2072640"/>
                </a:cubicBezTo>
                <a:cubicBezTo>
                  <a:pt x="1467228" y="2089393"/>
                  <a:pt x="1460989" y="2111229"/>
                  <a:pt x="1473200" y="2123440"/>
                </a:cubicBezTo>
                <a:cubicBezTo>
                  <a:pt x="1488346" y="2138586"/>
                  <a:pt x="1516338" y="2131879"/>
                  <a:pt x="1534160" y="2143760"/>
                </a:cubicBezTo>
                <a:lnTo>
                  <a:pt x="1564640" y="2164080"/>
                </a:lnTo>
                <a:cubicBezTo>
                  <a:pt x="1568027" y="2174240"/>
                  <a:pt x="1568859" y="2185649"/>
                  <a:pt x="1574800" y="2194560"/>
                </a:cubicBezTo>
                <a:cubicBezTo>
                  <a:pt x="1582770" y="2206515"/>
                  <a:pt x="1602591" y="2210925"/>
                  <a:pt x="1605280" y="2225040"/>
                </a:cubicBezTo>
                <a:cubicBezTo>
                  <a:pt x="1630166" y="2355690"/>
                  <a:pt x="1578764" y="2370004"/>
                  <a:pt x="1635760" y="2438400"/>
                </a:cubicBezTo>
                <a:cubicBezTo>
                  <a:pt x="1644958" y="2449438"/>
                  <a:pt x="1656080" y="2458720"/>
                  <a:pt x="1666240" y="2468880"/>
                </a:cubicBezTo>
                <a:cubicBezTo>
                  <a:pt x="1689301" y="2538064"/>
                  <a:pt x="1660274" y="2452970"/>
                  <a:pt x="1696720" y="2550160"/>
                </a:cubicBezTo>
                <a:cubicBezTo>
                  <a:pt x="1700480" y="2560188"/>
                  <a:pt x="1703120" y="2570612"/>
                  <a:pt x="1706880" y="2580640"/>
                </a:cubicBezTo>
                <a:cubicBezTo>
                  <a:pt x="1713284" y="2597717"/>
                  <a:pt x="1720427" y="2614507"/>
                  <a:pt x="1727200" y="2631440"/>
                </a:cubicBezTo>
                <a:cubicBezTo>
                  <a:pt x="1730587" y="2651760"/>
                  <a:pt x="1727139" y="2674514"/>
                  <a:pt x="1737360" y="2692400"/>
                </a:cubicBezTo>
                <a:cubicBezTo>
                  <a:pt x="1742673" y="2701699"/>
                  <a:pt x="1757450" y="2699963"/>
                  <a:pt x="1767840" y="2702560"/>
                </a:cubicBezTo>
                <a:cubicBezTo>
                  <a:pt x="1784593" y="2706748"/>
                  <a:pt x="1801887" y="2708532"/>
                  <a:pt x="1818640" y="2712720"/>
                </a:cubicBezTo>
                <a:cubicBezTo>
                  <a:pt x="1829030" y="2715317"/>
                  <a:pt x="1838730" y="2720283"/>
                  <a:pt x="1849120" y="2722880"/>
                </a:cubicBezTo>
                <a:cubicBezTo>
                  <a:pt x="1879411" y="2730453"/>
                  <a:pt x="1910080" y="2736427"/>
                  <a:pt x="1940560" y="2743200"/>
                </a:cubicBezTo>
                <a:cubicBezTo>
                  <a:pt x="2044459" y="2812466"/>
                  <a:pt x="1872710" y="2700990"/>
                  <a:pt x="2021840" y="2783840"/>
                </a:cubicBezTo>
                <a:cubicBezTo>
                  <a:pt x="2036642" y="2792064"/>
                  <a:pt x="2048608" y="2804609"/>
                  <a:pt x="2062480" y="2814320"/>
                </a:cubicBezTo>
                <a:cubicBezTo>
                  <a:pt x="2082487" y="2828325"/>
                  <a:pt x="2123440" y="2854960"/>
                  <a:pt x="2123440" y="2854960"/>
                </a:cubicBezTo>
                <a:cubicBezTo>
                  <a:pt x="2175701" y="2823603"/>
                  <a:pt x="2183406" y="2824566"/>
                  <a:pt x="2225040" y="2773680"/>
                </a:cubicBezTo>
                <a:cubicBezTo>
                  <a:pt x="2240505" y="2754779"/>
                  <a:pt x="2250424" y="2731790"/>
                  <a:pt x="2265680" y="2712720"/>
                </a:cubicBezTo>
                <a:cubicBezTo>
                  <a:pt x="2290153" y="2682129"/>
                  <a:pt x="2307646" y="2656429"/>
                  <a:pt x="2336800" y="2631440"/>
                </a:cubicBezTo>
                <a:cubicBezTo>
                  <a:pt x="2373730" y="2599786"/>
                  <a:pt x="2376450" y="2601455"/>
                  <a:pt x="2418080" y="2580640"/>
                </a:cubicBezTo>
                <a:cubicBezTo>
                  <a:pt x="2428240" y="2567093"/>
                  <a:pt x="2438718" y="2553779"/>
                  <a:pt x="2448560" y="2540000"/>
                </a:cubicBezTo>
                <a:cubicBezTo>
                  <a:pt x="2472189" y="2506920"/>
                  <a:pt x="2471728" y="2497224"/>
                  <a:pt x="2509520" y="2468880"/>
                </a:cubicBezTo>
                <a:cubicBezTo>
                  <a:pt x="2521637" y="2459793"/>
                  <a:pt x="2537835" y="2457363"/>
                  <a:pt x="2550160" y="2448560"/>
                </a:cubicBezTo>
                <a:cubicBezTo>
                  <a:pt x="2561852" y="2440209"/>
                  <a:pt x="2568685" y="2426050"/>
                  <a:pt x="2580640" y="2418080"/>
                </a:cubicBezTo>
                <a:cubicBezTo>
                  <a:pt x="2589551" y="2412139"/>
                  <a:pt x="2601541" y="2412709"/>
                  <a:pt x="2611120" y="2407920"/>
                </a:cubicBezTo>
                <a:cubicBezTo>
                  <a:pt x="2622042" y="2402459"/>
                  <a:pt x="2630678" y="2393061"/>
                  <a:pt x="2641600" y="2387600"/>
                </a:cubicBezTo>
                <a:cubicBezTo>
                  <a:pt x="2651179" y="2382811"/>
                  <a:pt x="2662718" y="2382641"/>
                  <a:pt x="2672080" y="2377440"/>
                </a:cubicBezTo>
                <a:cubicBezTo>
                  <a:pt x="2693428" y="2365580"/>
                  <a:pt x="2709872" y="2344523"/>
                  <a:pt x="2733040" y="2336800"/>
                </a:cubicBezTo>
                <a:cubicBezTo>
                  <a:pt x="2773601" y="2323280"/>
                  <a:pt x="2833352" y="2305351"/>
                  <a:pt x="2875280" y="2286000"/>
                </a:cubicBezTo>
                <a:cubicBezTo>
                  <a:pt x="2902783" y="2273306"/>
                  <a:pt x="2935141" y="2266779"/>
                  <a:pt x="2956560" y="2245360"/>
                </a:cubicBezTo>
                <a:cubicBezTo>
                  <a:pt x="2979030" y="2222890"/>
                  <a:pt x="2989230" y="2208705"/>
                  <a:pt x="3017520" y="2194560"/>
                </a:cubicBezTo>
                <a:cubicBezTo>
                  <a:pt x="3027099" y="2189771"/>
                  <a:pt x="3037840" y="2187787"/>
                  <a:pt x="3048000" y="2184400"/>
                </a:cubicBezTo>
                <a:cubicBezTo>
                  <a:pt x="3058160" y="2174240"/>
                  <a:pt x="3067571" y="2163271"/>
                  <a:pt x="3078480" y="2153920"/>
                </a:cubicBezTo>
                <a:cubicBezTo>
                  <a:pt x="3104808" y="2131354"/>
                  <a:pt x="3153849" y="2100287"/>
                  <a:pt x="3180080" y="2082800"/>
                </a:cubicBezTo>
                <a:lnTo>
                  <a:pt x="3210560" y="2062480"/>
                </a:lnTo>
                <a:cubicBezTo>
                  <a:pt x="3234987" y="1964772"/>
                  <a:pt x="3214124" y="2003542"/>
                  <a:pt x="3261360" y="1940560"/>
                </a:cubicBezTo>
                <a:cubicBezTo>
                  <a:pt x="3264747" y="1930400"/>
                  <a:pt x="3264664" y="1918307"/>
                  <a:pt x="3271520" y="1910080"/>
                </a:cubicBezTo>
                <a:cubicBezTo>
                  <a:pt x="3282360" y="1897071"/>
                  <a:pt x="3304051" y="1894466"/>
                  <a:pt x="3312160" y="1879600"/>
                </a:cubicBezTo>
                <a:cubicBezTo>
                  <a:pt x="3325533" y="1855083"/>
                  <a:pt x="3319991" y="1823299"/>
                  <a:pt x="3332480" y="1798320"/>
                </a:cubicBezTo>
                <a:cubicBezTo>
                  <a:pt x="3357589" y="1748101"/>
                  <a:pt x="3348011" y="1772048"/>
                  <a:pt x="3362960" y="1727200"/>
                </a:cubicBezTo>
                <a:cubicBezTo>
                  <a:pt x="3339959" y="1635198"/>
                  <a:pt x="3373461" y="1714585"/>
                  <a:pt x="3220720" y="1676400"/>
                </a:cubicBezTo>
                <a:cubicBezTo>
                  <a:pt x="3206781" y="1672915"/>
                  <a:pt x="3200400" y="1656080"/>
                  <a:pt x="3190240" y="1645920"/>
                </a:cubicBezTo>
                <a:cubicBezTo>
                  <a:pt x="3186853" y="1635760"/>
                  <a:pt x="3182180" y="1625942"/>
                  <a:pt x="3180080" y="1615440"/>
                </a:cubicBezTo>
                <a:cubicBezTo>
                  <a:pt x="3175384" y="1591958"/>
                  <a:pt x="3177974" y="1566872"/>
                  <a:pt x="3169920" y="1544320"/>
                </a:cubicBezTo>
                <a:cubicBezTo>
                  <a:pt x="3149092" y="1486001"/>
                  <a:pt x="3108589" y="1454771"/>
                  <a:pt x="3078480" y="1402080"/>
                </a:cubicBezTo>
                <a:cubicBezTo>
                  <a:pt x="3065684" y="1379686"/>
                  <a:pt x="3069460" y="1345267"/>
                  <a:pt x="3048000" y="1330960"/>
                </a:cubicBezTo>
                <a:cubicBezTo>
                  <a:pt x="3022483" y="1313949"/>
                  <a:pt x="2987040" y="1324187"/>
                  <a:pt x="2956560" y="1320800"/>
                </a:cubicBezTo>
                <a:cubicBezTo>
                  <a:pt x="2905095" y="1295067"/>
                  <a:pt x="2819547" y="1254907"/>
                  <a:pt x="2783840" y="1219200"/>
                </a:cubicBezTo>
                <a:cubicBezTo>
                  <a:pt x="2756747" y="1192107"/>
                  <a:pt x="2723814" y="1169801"/>
                  <a:pt x="2702560" y="1137920"/>
                </a:cubicBezTo>
                <a:lnTo>
                  <a:pt x="2661920" y="1076960"/>
                </a:lnTo>
                <a:lnTo>
                  <a:pt x="2641600" y="1046480"/>
                </a:lnTo>
                <a:cubicBezTo>
                  <a:pt x="2621280" y="1056640"/>
                  <a:pt x="2593242" y="1095863"/>
                  <a:pt x="2580640" y="1076960"/>
                </a:cubicBezTo>
                <a:cubicBezTo>
                  <a:pt x="2552163" y="1034244"/>
                  <a:pt x="2634239" y="938930"/>
                  <a:pt x="2651760" y="914400"/>
                </a:cubicBezTo>
                <a:cubicBezTo>
                  <a:pt x="2658533" y="883920"/>
                  <a:pt x="2665059" y="853384"/>
                  <a:pt x="2672080" y="822960"/>
                </a:cubicBezTo>
                <a:cubicBezTo>
                  <a:pt x="2675220" y="809354"/>
                  <a:pt x="2680117" y="796121"/>
                  <a:pt x="2682240" y="782320"/>
                </a:cubicBezTo>
                <a:cubicBezTo>
                  <a:pt x="2700807" y="661637"/>
                  <a:pt x="2675645" y="722103"/>
                  <a:pt x="2722880" y="619760"/>
                </a:cubicBezTo>
                <a:cubicBezTo>
                  <a:pt x="2732400" y="599133"/>
                  <a:pt x="2738400" y="575897"/>
                  <a:pt x="2753360" y="558800"/>
                </a:cubicBezTo>
                <a:cubicBezTo>
                  <a:pt x="2763333" y="547402"/>
                  <a:pt x="2781398" y="546881"/>
                  <a:pt x="2794000" y="538480"/>
                </a:cubicBezTo>
                <a:cubicBezTo>
                  <a:pt x="2832327" y="512928"/>
                  <a:pt x="2869790" y="485976"/>
                  <a:pt x="2905760" y="457200"/>
                </a:cubicBezTo>
                <a:cubicBezTo>
                  <a:pt x="2939627" y="430107"/>
                  <a:pt x="2971496" y="400308"/>
                  <a:pt x="3007360" y="375920"/>
                </a:cubicBezTo>
                <a:cubicBezTo>
                  <a:pt x="3148261" y="280107"/>
                  <a:pt x="3141676" y="293682"/>
                  <a:pt x="3281680" y="233680"/>
                </a:cubicBezTo>
                <a:cubicBezTo>
                  <a:pt x="3323447" y="215780"/>
                  <a:pt x="3461001" y="152252"/>
                  <a:pt x="3495040" y="142240"/>
                </a:cubicBezTo>
                <a:cubicBezTo>
                  <a:pt x="3552613" y="125307"/>
                  <a:pt x="3609863" y="107230"/>
                  <a:pt x="3667760" y="91440"/>
                </a:cubicBezTo>
                <a:cubicBezTo>
                  <a:pt x="3731436" y="74074"/>
                  <a:pt x="3867303" y="38789"/>
                  <a:pt x="3942080" y="30480"/>
                </a:cubicBezTo>
                <a:cubicBezTo>
                  <a:pt x="3996040" y="24484"/>
                  <a:pt x="4050521" y="24650"/>
                  <a:pt x="4104640" y="20320"/>
                </a:cubicBezTo>
                <a:cubicBezTo>
                  <a:pt x="4141238" y="17392"/>
                  <a:pt x="4238638" y="4840"/>
                  <a:pt x="4277360" y="0"/>
                </a:cubicBezTo>
                <a:cubicBezTo>
                  <a:pt x="4369765" y="9240"/>
                  <a:pt x="4364811" y="-12915"/>
                  <a:pt x="4409440" y="40640"/>
                </a:cubicBezTo>
                <a:cubicBezTo>
                  <a:pt x="4417257" y="50021"/>
                  <a:pt x="4422987" y="60960"/>
                  <a:pt x="4429760" y="71120"/>
                </a:cubicBezTo>
                <a:cubicBezTo>
                  <a:pt x="4433147" y="111760"/>
                  <a:pt x="4434862" y="152574"/>
                  <a:pt x="4439920" y="193040"/>
                </a:cubicBezTo>
                <a:cubicBezTo>
                  <a:pt x="4441652" y="206896"/>
                  <a:pt x="4447051" y="220049"/>
                  <a:pt x="4450080" y="233680"/>
                </a:cubicBezTo>
                <a:cubicBezTo>
                  <a:pt x="4453826" y="250537"/>
                  <a:pt x="4456853" y="267547"/>
                  <a:pt x="4460240" y="284480"/>
                </a:cubicBezTo>
                <a:cubicBezTo>
                  <a:pt x="4452690" y="533620"/>
                  <a:pt x="4511776" y="537468"/>
                  <a:pt x="4429760" y="650240"/>
                </a:cubicBezTo>
                <a:cubicBezTo>
                  <a:pt x="4409841" y="677629"/>
                  <a:pt x="4397840" y="714096"/>
                  <a:pt x="4368800" y="731520"/>
                </a:cubicBezTo>
                <a:lnTo>
                  <a:pt x="4318000" y="762000"/>
                </a:lnTo>
                <a:cubicBezTo>
                  <a:pt x="4311227" y="772160"/>
                  <a:pt x="4301967" y="781047"/>
                  <a:pt x="4297680" y="792480"/>
                </a:cubicBezTo>
                <a:cubicBezTo>
                  <a:pt x="4291617" y="808649"/>
                  <a:pt x="4291708" y="826527"/>
                  <a:pt x="4287520" y="843280"/>
                </a:cubicBezTo>
                <a:cubicBezTo>
                  <a:pt x="4284923" y="853670"/>
                  <a:pt x="4280302" y="863462"/>
                  <a:pt x="4277360" y="873760"/>
                </a:cubicBezTo>
                <a:cubicBezTo>
                  <a:pt x="4273524" y="887186"/>
                  <a:pt x="4274128" y="902276"/>
                  <a:pt x="4267200" y="914400"/>
                </a:cubicBezTo>
                <a:cubicBezTo>
                  <a:pt x="4244088" y="954846"/>
                  <a:pt x="4239215" y="938553"/>
                  <a:pt x="4206240" y="955040"/>
                </a:cubicBezTo>
                <a:cubicBezTo>
                  <a:pt x="4195318" y="960501"/>
                  <a:pt x="4185696" y="968263"/>
                  <a:pt x="4175760" y="975360"/>
                </a:cubicBezTo>
                <a:cubicBezTo>
                  <a:pt x="4161981" y="985202"/>
                  <a:pt x="4150495" y="998744"/>
                  <a:pt x="4135120" y="1005840"/>
                </a:cubicBezTo>
                <a:cubicBezTo>
                  <a:pt x="4105948" y="1019304"/>
                  <a:pt x="4070413" y="1018498"/>
                  <a:pt x="4043680" y="1036320"/>
                </a:cubicBezTo>
                <a:cubicBezTo>
                  <a:pt x="4023360" y="1049867"/>
                  <a:pt x="3999989" y="1059691"/>
                  <a:pt x="3982720" y="1076960"/>
                </a:cubicBezTo>
                <a:cubicBezTo>
                  <a:pt x="3969173" y="1090507"/>
                  <a:pt x="3954548" y="1103054"/>
                  <a:pt x="3942080" y="1117600"/>
                </a:cubicBezTo>
                <a:cubicBezTo>
                  <a:pt x="3934133" y="1126871"/>
                  <a:pt x="3930394" y="1139446"/>
                  <a:pt x="3921760" y="1148080"/>
                </a:cubicBezTo>
                <a:cubicBezTo>
                  <a:pt x="3913126" y="1156714"/>
                  <a:pt x="3901882" y="1162342"/>
                  <a:pt x="3891280" y="1168400"/>
                </a:cubicBezTo>
                <a:cubicBezTo>
                  <a:pt x="3867598" y="1181933"/>
                  <a:pt x="3838184" y="1197062"/>
                  <a:pt x="3810000" y="1198880"/>
                </a:cubicBezTo>
                <a:cubicBezTo>
                  <a:pt x="3718687" y="1204771"/>
                  <a:pt x="3627120" y="1205653"/>
                  <a:pt x="3535680" y="1209040"/>
                </a:cubicBezTo>
                <a:cubicBezTo>
                  <a:pt x="3525520" y="1212427"/>
                  <a:pt x="3513563" y="1212510"/>
                  <a:pt x="3505200" y="1219200"/>
                </a:cubicBezTo>
                <a:cubicBezTo>
                  <a:pt x="3473719" y="1244384"/>
                  <a:pt x="3486438" y="1275486"/>
                  <a:pt x="3474720" y="1310640"/>
                </a:cubicBezTo>
                <a:cubicBezTo>
                  <a:pt x="3470859" y="1322224"/>
                  <a:pt x="3461173" y="1330960"/>
                  <a:pt x="3454400" y="1341120"/>
                </a:cubicBezTo>
                <a:cubicBezTo>
                  <a:pt x="3451013" y="1405467"/>
                  <a:pt x="3449378" y="1469929"/>
                  <a:pt x="3444240" y="1534160"/>
                </a:cubicBezTo>
                <a:cubicBezTo>
                  <a:pt x="3434962" y="1650132"/>
                  <a:pt x="3422986" y="1537783"/>
                  <a:pt x="3444240" y="1686560"/>
                </a:cubicBezTo>
                <a:cubicBezTo>
                  <a:pt x="3446682" y="1703655"/>
                  <a:pt x="3441404" y="1725988"/>
                  <a:pt x="3454400" y="1737360"/>
                </a:cubicBezTo>
                <a:cubicBezTo>
                  <a:pt x="3472955" y="1753596"/>
                  <a:pt x="3501813" y="1750907"/>
                  <a:pt x="3525520" y="1757680"/>
                </a:cubicBezTo>
                <a:cubicBezTo>
                  <a:pt x="3539067" y="1771227"/>
                  <a:pt x="3551614" y="1785852"/>
                  <a:pt x="3566160" y="1798320"/>
                </a:cubicBezTo>
                <a:cubicBezTo>
                  <a:pt x="3575431" y="1806267"/>
                  <a:pt x="3589543" y="1808704"/>
                  <a:pt x="3596640" y="1818640"/>
                </a:cubicBezTo>
                <a:cubicBezTo>
                  <a:pt x="3628123" y="1862716"/>
                  <a:pt x="3604205" y="1870390"/>
                  <a:pt x="3637280" y="1910080"/>
                </a:cubicBezTo>
                <a:cubicBezTo>
                  <a:pt x="3645097" y="1919461"/>
                  <a:pt x="3656537" y="1925590"/>
                  <a:pt x="3667760" y="1930400"/>
                </a:cubicBezTo>
                <a:cubicBezTo>
                  <a:pt x="3680595" y="1935901"/>
                  <a:pt x="3694853" y="1937173"/>
                  <a:pt x="3708400" y="1940560"/>
                </a:cubicBezTo>
                <a:cubicBezTo>
                  <a:pt x="3731624" y="2010233"/>
                  <a:pt x="3704199" y="1923757"/>
                  <a:pt x="3728720" y="2021840"/>
                </a:cubicBezTo>
                <a:cubicBezTo>
                  <a:pt x="3731317" y="2032230"/>
                  <a:pt x="3736283" y="2041930"/>
                  <a:pt x="3738880" y="2052320"/>
                </a:cubicBezTo>
                <a:cubicBezTo>
                  <a:pt x="3743068" y="2069073"/>
                  <a:pt x="3744852" y="2086367"/>
                  <a:pt x="3749040" y="2103120"/>
                </a:cubicBezTo>
                <a:cubicBezTo>
                  <a:pt x="3751637" y="2113510"/>
                  <a:pt x="3753999" y="2124238"/>
                  <a:pt x="3759200" y="2133600"/>
                </a:cubicBezTo>
                <a:cubicBezTo>
                  <a:pt x="3771060" y="2154948"/>
                  <a:pt x="3799840" y="2194560"/>
                  <a:pt x="3799840" y="2194560"/>
                </a:cubicBezTo>
                <a:cubicBezTo>
                  <a:pt x="3803227" y="2245360"/>
                  <a:pt x="3798955" y="2297260"/>
                  <a:pt x="3810000" y="2346960"/>
                </a:cubicBezTo>
                <a:cubicBezTo>
                  <a:pt x="3813117" y="2360986"/>
                  <a:pt x="3831129" y="2366531"/>
                  <a:pt x="3840480" y="2377440"/>
                </a:cubicBezTo>
                <a:cubicBezTo>
                  <a:pt x="3859383" y="2399494"/>
                  <a:pt x="3875198" y="2424438"/>
                  <a:pt x="3891280" y="2448560"/>
                </a:cubicBezTo>
                <a:cubicBezTo>
                  <a:pt x="3894667" y="2462107"/>
                  <a:pt x="3895195" y="2476711"/>
                  <a:pt x="3901440" y="2489200"/>
                </a:cubicBezTo>
                <a:cubicBezTo>
                  <a:pt x="3909013" y="2504346"/>
                  <a:pt x="3920900" y="2516983"/>
                  <a:pt x="3931920" y="2529840"/>
                </a:cubicBezTo>
                <a:cubicBezTo>
                  <a:pt x="3962834" y="2565907"/>
                  <a:pt x="3985788" y="2579264"/>
                  <a:pt x="4033520" y="2600960"/>
                </a:cubicBezTo>
                <a:cubicBezTo>
                  <a:pt x="4046232" y="2606738"/>
                  <a:pt x="4060913" y="2606704"/>
                  <a:pt x="4074160" y="2611120"/>
                </a:cubicBezTo>
                <a:cubicBezTo>
                  <a:pt x="4091462" y="2616887"/>
                  <a:pt x="4107658" y="2625673"/>
                  <a:pt x="4124960" y="2631440"/>
                </a:cubicBezTo>
                <a:cubicBezTo>
                  <a:pt x="4138207" y="2635856"/>
                  <a:pt x="4152525" y="2636697"/>
                  <a:pt x="4165600" y="2641600"/>
                </a:cubicBezTo>
                <a:cubicBezTo>
                  <a:pt x="4179781" y="2646918"/>
                  <a:pt x="4193090" y="2654406"/>
                  <a:pt x="4206240" y="2661920"/>
                </a:cubicBezTo>
                <a:cubicBezTo>
                  <a:pt x="4216842" y="2667978"/>
                  <a:pt x="4225287" y="2677953"/>
                  <a:pt x="4236720" y="2682240"/>
                </a:cubicBezTo>
                <a:cubicBezTo>
                  <a:pt x="4252889" y="2688303"/>
                  <a:pt x="4270346" y="2690592"/>
                  <a:pt x="4287520" y="2692400"/>
                </a:cubicBezTo>
                <a:cubicBezTo>
                  <a:pt x="4334793" y="2697376"/>
                  <a:pt x="4382440" y="2698053"/>
                  <a:pt x="4429760" y="2702560"/>
                </a:cubicBezTo>
                <a:cubicBezTo>
                  <a:pt x="4453599" y="2704830"/>
                  <a:pt x="4477143" y="2709555"/>
                  <a:pt x="4500880" y="2712720"/>
                </a:cubicBezTo>
                <a:lnTo>
                  <a:pt x="4582160" y="2722880"/>
                </a:lnTo>
                <a:cubicBezTo>
                  <a:pt x="4605867" y="2729653"/>
                  <a:pt x="4629361" y="2737220"/>
                  <a:pt x="4653280" y="2743200"/>
                </a:cubicBezTo>
                <a:cubicBezTo>
                  <a:pt x="4670033" y="2747388"/>
                  <a:pt x="4687911" y="2747297"/>
                  <a:pt x="4704080" y="2753360"/>
                </a:cubicBezTo>
                <a:cubicBezTo>
                  <a:pt x="4715513" y="2757647"/>
                  <a:pt x="4722586" y="2771285"/>
                  <a:pt x="4734560" y="2773680"/>
                </a:cubicBezTo>
                <a:cubicBezTo>
                  <a:pt x="4791405" y="2785049"/>
                  <a:pt x="4849707" y="2787227"/>
                  <a:pt x="4907280" y="2794000"/>
                </a:cubicBezTo>
                <a:cubicBezTo>
                  <a:pt x="4966355" y="2823538"/>
                  <a:pt x="4994688" y="2830608"/>
                  <a:pt x="5039360" y="2875280"/>
                </a:cubicBezTo>
                <a:cubicBezTo>
                  <a:pt x="5072967" y="2908887"/>
                  <a:pt x="5071299" y="2928025"/>
                  <a:pt x="5100320" y="2966720"/>
                </a:cubicBezTo>
                <a:cubicBezTo>
                  <a:pt x="5108941" y="2978215"/>
                  <a:pt x="5120640" y="2987040"/>
                  <a:pt x="5130800" y="2997200"/>
                </a:cubicBezTo>
                <a:cubicBezTo>
                  <a:pt x="5169969" y="3134292"/>
                  <a:pt x="5121642" y="3048191"/>
                  <a:pt x="5334000" y="3088640"/>
                </a:cubicBezTo>
                <a:cubicBezTo>
                  <a:pt x="5345995" y="3090925"/>
                  <a:pt x="5353257" y="3104150"/>
                  <a:pt x="5364480" y="3108960"/>
                </a:cubicBezTo>
                <a:cubicBezTo>
                  <a:pt x="5377315" y="3114461"/>
                  <a:pt x="5391573" y="3115733"/>
                  <a:pt x="5405120" y="3119120"/>
                </a:cubicBezTo>
                <a:cubicBezTo>
                  <a:pt x="5415280" y="3129280"/>
                  <a:pt x="5422519" y="3155546"/>
                  <a:pt x="5435600" y="3149600"/>
                </a:cubicBezTo>
                <a:cubicBezTo>
                  <a:pt x="5470481" y="3133745"/>
                  <a:pt x="5487445" y="3092849"/>
                  <a:pt x="5516880" y="3068320"/>
                </a:cubicBezTo>
                <a:cubicBezTo>
                  <a:pt x="5662039" y="2947354"/>
                  <a:pt x="5499562" y="3085869"/>
                  <a:pt x="5628640" y="2966720"/>
                </a:cubicBezTo>
                <a:cubicBezTo>
                  <a:pt x="5747076" y="2857394"/>
                  <a:pt x="5668299" y="2931918"/>
                  <a:pt x="5781040" y="2844800"/>
                </a:cubicBezTo>
                <a:cubicBezTo>
                  <a:pt x="5996755" y="2678111"/>
                  <a:pt x="5854883" y="2761572"/>
                  <a:pt x="6024880" y="2682240"/>
                </a:cubicBezTo>
                <a:cubicBezTo>
                  <a:pt x="6045467" y="2672633"/>
                  <a:pt x="6065158" y="2661161"/>
                  <a:pt x="6085840" y="2651760"/>
                </a:cubicBezTo>
                <a:cubicBezTo>
                  <a:pt x="6102443" y="2644213"/>
                  <a:pt x="6120328" y="2639596"/>
                  <a:pt x="6136640" y="2631440"/>
                </a:cubicBezTo>
                <a:cubicBezTo>
                  <a:pt x="6147562" y="2625979"/>
                  <a:pt x="6155687" y="2615407"/>
                  <a:pt x="6167120" y="2611120"/>
                </a:cubicBezTo>
                <a:cubicBezTo>
                  <a:pt x="6183289" y="2605057"/>
                  <a:pt x="6200987" y="2604347"/>
                  <a:pt x="6217920" y="2600960"/>
                </a:cubicBezTo>
                <a:cubicBezTo>
                  <a:pt x="6261947" y="2604347"/>
                  <a:pt x="6306184" y="2605643"/>
                  <a:pt x="6350000" y="2611120"/>
                </a:cubicBezTo>
                <a:cubicBezTo>
                  <a:pt x="6360627" y="2612448"/>
                  <a:pt x="6369836" y="2620097"/>
                  <a:pt x="6380480" y="2621280"/>
                </a:cubicBezTo>
                <a:cubicBezTo>
                  <a:pt x="6431081" y="2626902"/>
                  <a:pt x="6482080" y="2628053"/>
                  <a:pt x="6532880" y="2631440"/>
                </a:cubicBezTo>
                <a:cubicBezTo>
                  <a:pt x="6536267" y="2641600"/>
                  <a:pt x="6540098" y="2651622"/>
                  <a:pt x="6543040" y="2661920"/>
                </a:cubicBezTo>
                <a:cubicBezTo>
                  <a:pt x="6546876" y="2675346"/>
                  <a:pt x="6544477" y="2691656"/>
                  <a:pt x="6553200" y="2702560"/>
                </a:cubicBezTo>
                <a:cubicBezTo>
                  <a:pt x="6559890" y="2710923"/>
                  <a:pt x="6573382" y="2709778"/>
                  <a:pt x="6583680" y="2712720"/>
                </a:cubicBezTo>
                <a:cubicBezTo>
                  <a:pt x="6639674" y="2728718"/>
                  <a:pt x="6642064" y="2724852"/>
                  <a:pt x="6715760" y="2733040"/>
                </a:cubicBezTo>
                <a:cubicBezTo>
                  <a:pt x="6722533" y="2743200"/>
                  <a:pt x="6726545" y="2755892"/>
                  <a:pt x="6736080" y="2763520"/>
                </a:cubicBezTo>
                <a:cubicBezTo>
                  <a:pt x="6742705" y="2768820"/>
                  <a:pt x="6804545" y="2783176"/>
                  <a:pt x="6807200" y="2783840"/>
                </a:cubicBezTo>
                <a:cubicBezTo>
                  <a:pt x="6813973" y="2794000"/>
                  <a:pt x="6817985" y="2806692"/>
                  <a:pt x="6827520" y="2814320"/>
                </a:cubicBezTo>
                <a:cubicBezTo>
                  <a:pt x="6835883" y="2821010"/>
                  <a:pt x="6847498" y="2822380"/>
                  <a:pt x="6858000" y="2824480"/>
                </a:cubicBezTo>
                <a:cubicBezTo>
                  <a:pt x="6881482" y="2829176"/>
                  <a:pt x="6905451" y="2830999"/>
                  <a:pt x="6929120" y="2834640"/>
                </a:cubicBezTo>
                <a:cubicBezTo>
                  <a:pt x="7112380" y="2862834"/>
                  <a:pt x="6854975" y="2825499"/>
                  <a:pt x="7061200" y="2854960"/>
                </a:cubicBezTo>
                <a:cubicBezTo>
                  <a:pt x="7094949" y="2871835"/>
                  <a:pt x="7103599" y="2874059"/>
                  <a:pt x="7132320" y="2895600"/>
                </a:cubicBezTo>
                <a:cubicBezTo>
                  <a:pt x="7136152" y="2898474"/>
                  <a:pt x="7139093" y="2902373"/>
                  <a:pt x="7142480" y="2905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6B9D064-A0EE-7A96-A866-027043DB6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4838" y="406401"/>
            <a:ext cx="8793162" cy="752475"/>
          </a:xfrm>
        </p:spPr>
        <p:txBody>
          <a:bodyPr/>
          <a:lstStyle/>
          <a:p>
            <a:r>
              <a:rPr lang="en-GB" altLang="en-US" dirty="0"/>
              <a:t>The decision boundary perspective…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943288ED-AC94-46D8-A8ED-74479A121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14325"/>
            <a:ext cx="7772400" cy="1143000"/>
          </a:xfrm>
        </p:spPr>
        <p:txBody>
          <a:bodyPr/>
          <a:lstStyle/>
          <a:p>
            <a:r>
              <a:rPr lang="en-GB" altLang="en-US" sz="4400" dirty="0"/>
              <a:t>The point I am trying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FC6D-EF0F-4C2A-8361-217680FE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638" y="1381760"/>
            <a:ext cx="8183562" cy="4521200"/>
          </a:xfrm>
        </p:spPr>
        <p:txBody>
          <a:bodyPr/>
          <a:lstStyle/>
          <a:p>
            <a:pPr>
              <a:defRPr/>
            </a:pPr>
            <a:r>
              <a:rPr lang="en-GB" dirty="0"/>
              <a:t>weight-learning algorithms for NNs are dumb</a:t>
            </a:r>
          </a:p>
          <a:p>
            <a:pPr>
              <a:defRPr/>
            </a:pPr>
            <a:endParaRPr lang="ar-SA" dirty="0"/>
          </a:p>
          <a:p>
            <a:pPr>
              <a:defRPr/>
            </a:pPr>
            <a:r>
              <a:rPr lang="en-GB" dirty="0"/>
              <a:t>they work by making thousands and thousands of tiny adjustments, each making the network do better at the most recent pattern, but perhaps a little worse on many others</a:t>
            </a:r>
          </a:p>
          <a:p>
            <a:pPr>
              <a:defRPr/>
            </a:pPr>
            <a:endParaRPr lang="ar-SA" dirty="0"/>
          </a:p>
          <a:p>
            <a:pPr>
              <a:defRPr/>
            </a:pPr>
            <a:r>
              <a:rPr lang="en-GB" dirty="0"/>
              <a:t>but, by dumb luck, eventually this tends to be good enough to</a:t>
            </a:r>
            <a:r>
              <a:rPr lang="ar-SA" dirty="0"/>
              <a:t> </a:t>
            </a:r>
            <a:r>
              <a:rPr lang="en-GB" dirty="0"/>
              <a:t>learn effective classifiers for many real applications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7370E421-BF9A-4705-95F0-A210A4FB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5026025"/>
            <a:ext cx="21717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75280" y="1332767"/>
            <a:ext cx="82498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Non-</a:t>
            </a:r>
            <a:r>
              <a:rPr lang="en-US" dirty="0" err="1"/>
              <a:t>linearities</a:t>
            </a:r>
            <a:r>
              <a:rPr lang="en-US" dirty="0"/>
              <a:t> needed to learn complex (non-linear) representations of data, otherwise the NN would be just a linear function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More layers and neurons can approximate more complex functions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 functions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98" y="2091814"/>
            <a:ext cx="6911004" cy="2480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Ορθογώνιο 6"/>
              <p:cNvSpPr/>
              <p:nvPr/>
            </p:nvSpPr>
            <p:spPr>
              <a:xfrm>
                <a:off x="8233848" y="1602436"/>
                <a:ext cx="1673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𝑊𝑥</m:t>
                    </m:r>
                  </m:oMath>
                </a14:m>
                <a:r>
                  <a:rPr lang="en-US" dirty="0"/>
                  <a:t> </a:t>
                </a:r>
                <a:endParaRPr lang="el-GR" dirty="0"/>
              </a:p>
            </p:txBody>
          </p:sp>
        </mc:Choice>
        <mc:Fallback>
          <p:sp>
            <p:nvSpPr>
              <p:cNvPr id="7" name="Ορθογώνιο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848" y="1602436"/>
                <a:ext cx="1673279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44331" y="5692800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list: </a:t>
            </a:r>
            <a:r>
              <a:rPr lang="en-US" dirty="0">
                <a:hlinkClick r:id="rId5"/>
              </a:rPr>
              <a:t>https://en.wikipedia.org/wiki/Activation_function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2" name="Ορθογώνιο 1"/>
          <p:cNvSpPr/>
          <p:nvPr/>
        </p:nvSpPr>
        <p:spPr>
          <a:xfrm>
            <a:off x="4383206" y="453602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900" i="1" dirty="0"/>
              <a:t>http://cs231n.github.io/assets/nn1/</a:t>
            </a:r>
            <a:r>
              <a:rPr lang="en-US" sz="900" i="1" dirty="0" err="1"/>
              <a:t>layer_sizes.jpeg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306358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Activation: Sigmoid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80" y="1155700"/>
            <a:ext cx="3041650" cy="2159000"/>
          </a:xfrm>
          <a:prstGeom prst="rect">
            <a:avLst/>
          </a:prstGeom>
        </p:spPr>
      </p:pic>
      <p:sp>
        <p:nvSpPr>
          <p:cNvPr id="14" name="Ορθογώνιο 13"/>
          <p:cNvSpPr/>
          <p:nvPr/>
        </p:nvSpPr>
        <p:spPr>
          <a:xfrm>
            <a:off x="1922880" y="3740859"/>
            <a:ext cx="84784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.AppleSystemUIFont" charset="-120"/>
              <a:buChar char="+"/>
              <a:defRPr/>
            </a:pPr>
            <a:r>
              <a:rPr lang="en-US" dirty="0"/>
              <a:t>Nice interpretation as the </a:t>
            </a:r>
            <a:r>
              <a:rPr lang="en-US" b="1" dirty="0">
                <a:solidFill>
                  <a:schemeClr val="accent2"/>
                </a:solidFill>
              </a:rPr>
              <a:t>firing rate</a:t>
            </a:r>
            <a:r>
              <a:rPr lang="en-US" dirty="0"/>
              <a:t> of a neuron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dirty="0"/>
              <a:t>0 = not firing at all </a:t>
            </a:r>
          </a:p>
          <a:p>
            <a:pPr marL="742950" lvl="1" indent="-285750">
              <a:buFont typeface="Arial" charset="0"/>
              <a:buChar char="•"/>
              <a:defRPr/>
            </a:pPr>
            <a:r>
              <a:rPr lang="en-US" dirty="0"/>
              <a:t>1 = fully firing</a:t>
            </a:r>
          </a:p>
          <a:p>
            <a:pPr marL="742950" lvl="1" indent="-285750">
              <a:buFont typeface="Arial" charset="0"/>
              <a:buChar char="•"/>
              <a:defRPr/>
            </a:pPr>
            <a:endParaRPr lang="en-US" dirty="0"/>
          </a:p>
          <a:p>
            <a:pPr marL="285750" lvl="2" indent="-285750">
              <a:buFont typeface=".AppleSystemUIFont" charset="-120"/>
              <a:buChar char="-"/>
              <a:defRPr/>
            </a:pPr>
            <a:r>
              <a:rPr lang="en-US" dirty="0"/>
              <a:t>Sigmoid neurons </a:t>
            </a:r>
            <a:r>
              <a:rPr lang="en-US" b="1" dirty="0">
                <a:solidFill>
                  <a:schemeClr val="accent2"/>
                </a:solidFill>
              </a:rPr>
              <a:t>saturate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kill gradients</a:t>
            </a:r>
            <a:r>
              <a:rPr lang="en-US" dirty="0"/>
              <a:t>, thus NN will barely learn</a:t>
            </a:r>
            <a:endParaRPr lang="en-US" b="1" dirty="0">
              <a:solidFill>
                <a:schemeClr val="accent2"/>
              </a:solidFill>
            </a:endParaRPr>
          </a:p>
          <a:p>
            <a:pPr marL="742950" lvl="1" indent="-285750">
              <a:buSzPct val="110000"/>
              <a:buFont typeface="Arial" charset="0"/>
              <a:buChar char="•"/>
              <a:defRPr/>
            </a:pPr>
            <a:r>
              <a:rPr lang="en-US" dirty="0"/>
              <a:t>when the neuron’s activation are 0 or 1 (saturate)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dirty="0"/>
              <a:t>gradient at these regions almost zero 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dirty="0"/>
              <a:t>almost no signal will flow to its weights </a:t>
            </a:r>
          </a:p>
          <a:p>
            <a:pPr marL="1200150" lvl="2" indent="-285750">
              <a:buSzPct val="110000"/>
              <a:buFont typeface="AppleColorEmoji" charset="0"/>
              <a:buChar char="🙁"/>
              <a:defRPr/>
            </a:pPr>
            <a:r>
              <a:rPr lang="en-US" dirty="0"/>
              <a:t>if initial weights are too large then most neurons would saturate</a:t>
            </a:r>
          </a:p>
        </p:txBody>
      </p:sp>
      <p:sp>
        <p:nvSpPr>
          <p:cNvPr id="2" name="Ορθογώνιο 1"/>
          <p:cNvSpPr/>
          <p:nvPr/>
        </p:nvSpPr>
        <p:spPr>
          <a:xfrm>
            <a:off x="5346700" y="1421633"/>
            <a:ext cx="3898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Takes a real-valued number and “squashes” it into range between 0 and 1. </a:t>
            </a:r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677230" y="2314185"/>
                <a:ext cx="12522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l-GR" sz="2000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230" y="2314185"/>
                <a:ext cx="1252266" cy="307777"/>
              </a:xfrm>
              <a:prstGeom prst="rect">
                <a:avLst/>
              </a:prstGeom>
              <a:blipFill>
                <a:blip r:embed="rId4"/>
                <a:stretch>
                  <a:fillRect l="-339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Ορθογώνιο 3"/>
          <p:cNvSpPr/>
          <p:nvPr/>
        </p:nvSpPr>
        <p:spPr>
          <a:xfrm>
            <a:off x="2146031" y="3314700"/>
            <a:ext cx="2900149" cy="23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i="1" dirty="0"/>
              <a:t>http://</a:t>
            </a:r>
            <a:r>
              <a:rPr lang="en-US" sz="900" i="1" dirty="0" err="1"/>
              <a:t>adilmoujahid.com</a:t>
            </a:r>
            <a:r>
              <a:rPr lang="en-US" sz="900" i="1" dirty="0"/>
              <a:t>/images/</a:t>
            </a:r>
            <a:r>
              <a:rPr lang="en-US" sz="900" i="1" dirty="0" err="1"/>
              <a:t>activation.png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007009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Activation: </a:t>
            </a:r>
            <a:r>
              <a:rPr lang="en-US" dirty="0" err="1"/>
              <a:t>Tanh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Ορθογώνιο 13"/>
              <p:cNvSpPr/>
              <p:nvPr/>
            </p:nvSpPr>
            <p:spPr>
              <a:xfrm>
                <a:off x="1922880" y="3740858"/>
                <a:ext cx="847842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dirty="0"/>
                  <a:t>Like sigmoid, </a:t>
                </a:r>
                <a:r>
                  <a:rPr lang="en-US" dirty="0" err="1"/>
                  <a:t>tanh</a:t>
                </a:r>
                <a:r>
                  <a:rPr lang="en-US" dirty="0"/>
                  <a:t> neurons </a:t>
                </a:r>
                <a:r>
                  <a:rPr lang="en-US" b="1" dirty="0">
                    <a:solidFill>
                      <a:schemeClr val="accent2"/>
                    </a:solidFill>
                  </a:rPr>
                  <a:t>saturate</a:t>
                </a:r>
              </a:p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dirty="0"/>
                  <a:t>Unlike sigmoid, output is </a:t>
                </a:r>
                <a:r>
                  <a:rPr lang="en-US" b="1" dirty="0">
                    <a:solidFill>
                      <a:schemeClr val="accent2"/>
                    </a:solidFill>
                  </a:rPr>
                  <a:t>zero-centered</a:t>
                </a:r>
              </a:p>
              <a:p>
                <a:pPr marL="285750" lvl="2" indent="-285750">
                  <a:buFont typeface=".AppleSystemUIFont" charset="-120"/>
                  <a:buChar char="-"/>
                  <a:defRPr/>
                </a:pPr>
                <a:r>
                  <a:rPr lang="en-US" dirty="0" err="1"/>
                  <a:t>Tanh</a:t>
                </a:r>
                <a:r>
                  <a:rPr lang="en-US" dirty="0"/>
                  <a:t> is a </a:t>
                </a:r>
                <a:r>
                  <a:rPr lang="en-US" b="1" dirty="0">
                    <a:solidFill>
                      <a:schemeClr val="accent2"/>
                    </a:solidFill>
                  </a:rPr>
                  <a:t>scaled sigmoid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i="1">
                        <a:latin typeface="Cambria Math" charset="0"/>
                      </a:rPr>
                      <m:t>𝑠𝑖𝑔𝑚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Ορθογώνιο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80" y="3740858"/>
                <a:ext cx="8478420" cy="923330"/>
              </a:xfrm>
              <a:prstGeom prst="rect">
                <a:avLst/>
              </a:prstGeom>
              <a:blipFill>
                <a:blip r:embed="rId3"/>
                <a:stretch>
                  <a:fillRect l="-791" t="-6623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Ορθογώνιο 1"/>
          <p:cNvSpPr/>
          <p:nvPr/>
        </p:nvSpPr>
        <p:spPr>
          <a:xfrm>
            <a:off x="5346700" y="1421633"/>
            <a:ext cx="3898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Takes a real-valued number and “squashes” it into range between -1 and 1. </a:t>
            </a:r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677230" y="2314185"/>
                <a:ext cx="14446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l-GR" sz="2000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230" y="2314185"/>
                <a:ext cx="1444626" cy="307777"/>
              </a:xfrm>
              <a:prstGeom prst="rect">
                <a:avLst/>
              </a:prstGeom>
              <a:blipFill>
                <a:blip r:embed="rId4"/>
                <a:stretch>
                  <a:fillRect l="-295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Εικόνα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31" y="1155921"/>
            <a:ext cx="2993318" cy="2110352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2228516" y="3266273"/>
            <a:ext cx="2900149" cy="23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i="1" dirty="0"/>
              <a:t>http://</a:t>
            </a:r>
            <a:r>
              <a:rPr lang="en-US" sz="900" i="1" dirty="0" err="1"/>
              <a:t>adilmoujahid.com</a:t>
            </a:r>
            <a:r>
              <a:rPr lang="en-US" sz="900" i="1" dirty="0"/>
              <a:t>/images/</a:t>
            </a:r>
            <a:r>
              <a:rPr lang="en-US" sz="900" i="1" dirty="0" err="1"/>
              <a:t>activation.png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88514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Activation: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2" name="Ορθογώνιο 1"/>
          <p:cNvSpPr/>
          <p:nvPr/>
        </p:nvSpPr>
        <p:spPr>
          <a:xfrm>
            <a:off x="5346700" y="1421632"/>
            <a:ext cx="3898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Takes a real-valued number and thresholds it at zero</a:t>
            </a:r>
          </a:p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677230" y="231418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is-IS" sz="2000" i="1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+</m:t>
                          </m:r>
                        </m:sub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l-GR" sz="2000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230" y="2314185"/>
                <a:ext cx="1041182" cy="307777"/>
              </a:xfrm>
              <a:prstGeom prst="rect">
                <a:avLst/>
              </a:prstGeom>
              <a:blipFill>
                <a:blip r:embed="rId3"/>
                <a:stretch>
                  <a:fillRect l="-4678" r="-117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31" y="1191898"/>
            <a:ext cx="2993318" cy="2140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81932" y="3609727"/>
            <a:ext cx="79347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Deep Networks use </a:t>
            </a:r>
            <a:r>
              <a:rPr lang="en-US" dirty="0" err="1"/>
              <a:t>ReLU</a:t>
            </a:r>
            <a:r>
              <a:rPr lang="en-US" dirty="0"/>
              <a:t> nowadays </a:t>
            </a:r>
          </a:p>
          <a:p>
            <a:pPr marL="285750" indent="-285750">
              <a:buFont typeface="AppleColorEmoji" charset="0"/>
              <a:buChar char="🙂"/>
            </a:pPr>
            <a:endParaRPr lang="en-US" dirty="0"/>
          </a:p>
          <a:p>
            <a:pPr marL="285750" indent="-285750">
              <a:buFont typeface="AppleColorEmoji" charset="0"/>
              <a:buChar char="🙂"/>
            </a:pPr>
            <a:r>
              <a:rPr lang="en-US" dirty="0"/>
              <a:t>Trains much </a:t>
            </a:r>
            <a:r>
              <a:rPr lang="en-US" b="1" dirty="0">
                <a:solidFill>
                  <a:schemeClr val="accent2"/>
                </a:solidFill>
              </a:rPr>
              <a:t>faster</a:t>
            </a:r>
          </a:p>
          <a:p>
            <a:pPr marL="517525" lvl="1" indent="-285750">
              <a:buFont typeface="Arial" charset="0"/>
              <a:buChar char="•"/>
            </a:pPr>
            <a:r>
              <a:rPr lang="en-US" dirty="0"/>
              <a:t>accelerates convergence of (Stochastic gradient descent) SGD</a:t>
            </a:r>
          </a:p>
          <a:p>
            <a:pPr marL="517525" lvl="1" indent="-285750">
              <a:buFont typeface="Arial" charset="0"/>
              <a:buChar char="•"/>
            </a:pPr>
            <a:r>
              <a:rPr lang="en-US" dirty="0"/>
              <a:t>due to linear, non-saturating form 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dirty="0"/>
              <a:t>Less expensive operations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compared to sigmoid/</a:t>
            </a:r>
            <a:r>
              <a:rPr lang="en-US" dirty="0" err="1"/>
              <a:t>tanh</a:t>
            </a:r>
            <a:r>
              <a:rPr lang="en-US" dirty="0"/>
              <a:t> (exponentials etc.)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implemented by simply thresholding a matrix at zero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dirty="0"/>
              <a:t>More </a:t>
            </a:r>
            <a:r>
              <a:rPr lang="en-US" b="1" dirty="0">
                <a:solidFill>
                  <a:schemeClr val="accent2"/>
                </a:solidFill>
              </a:rPr>
              <a:t>expressive </a:t>
            </a:r>
          </a:p>
          <a:p>
            <a:pPr marL="285750" indent="-285750">
              <a:buFont typeface="AppleColorEmoji" charset="0"/>
              <a:buChar char="🙂"/>
            </a:pPr>
            <a:r>
              <a:rPr lang="en-US" dirty="0"/>
              <a:t>Prevents the </a:t>
            </a:r>
            <a:r>
              <a:rPr lang="en-US" b="1" dirty="0">
                <a:solidFill>
                  <a:schemeClr val="accent2"/>
                </a:solidFill>
              </a:rPr>
              <a:t>gradient vanishing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Ορθογώνιο 7"/>
              <p:cNvSpPr/>
              <p:nvPr/>
            </p:nvSpPr>
            <p:spPr>
              <a:xfrm>
                <a:off x="7595137" y="1698631"/>
                <a:ext cx="1948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8" name="Ορθογώνιο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137" y="1698631"/>
                <a:ext cx="194835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Ορθογώνιο 9"/>
          <p:cNvSpPr/>
          <p:nvPr/>
        </p:nvSpPr>
        <p:spPr>
          <a:xfrm>
            <a:off x="2228516" y="3332728"/>
            <a:ext cx="2900149" cy="23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i="1" dirty="0"/>
              <a:t>http://</a:t>
            </a:r>
            <a:r>
              <a:rPr lang="en-US" sz="900" i="1" dirty="0" err="1"/>
              <a:t>adilmoujahid.com</a:t>
            </a:r>
            <a:r>
              <a:rPr lang="en-US" sz="900" i="1" dirty="0"/>
              <a:t>/images/</a:t>
            </a:r>
            <a:r>
              <a:rPr lang="en-US" sz="900" i="1" dirty="0" err="1"/>
              <a:t>activation.png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687240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Εικόνα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041401"/>
            <a:ext cx="5956300" cy="240599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Overfitting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56300" y="4300255"/>
            <a:ext cx="359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Learned hypothesis may </a:t>
            </a:r>
            <a:r>
              <a:rPr lang="en-US" b="1" dirty="0">
                <a:solidFill>
                  <a:schemeClr val="accent2"/>
                </a:solidFill>
              </a:rPr>
              <a:t>fit</a:t>
            </a:r>
            <a:r>
              <a:rPr lang="en-US" dirty="0"/>
              <a:t> the training data very well, even outliers (</a:t>
            </a:r>
            <a:r>
              <a:rPr lang="en-US" b="1" dirty="0">
                <a:solidFill>
                  <a:schemeClr val="accent2"/>
                </a:solidFill>
              </a:rPr>
              <a:t>noise</a:t>
            </a:r>
            <a:r>
              <a:rPr lang="en-US" dirty="0"/>
              <a:t>) but fail to </a:t>
            </a:r>
            <a:r>
              <a:rPr lang="en-US" b="1" dirty="0">
                <a:solidFill>
                  <a:schemeClr val="accent2"/>
                </a:solidFill>
              </a:rPr>
              <a:t>generalize</a:t>
            </a:r>
            <a:r>
              <a:rPr lang="en-US" dirty="0"/>
              <a:t> to new examples (test data)</a:t>
            </a:r>
            <a:endParaRPr lang="el-GR" dirty="0"/>
          </a:p>
        </p:txBody>
      </p:sp>
      <p:pic>
        <p:nvPicPr>
          <p:cNvPr id="20" name="Εικόνα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447394"/>
            <a:ext cx="3956050" cy="2906053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5956300" y="352757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http://</a:t>
            </a:r>
            <a:r>
              <a:rPr lang="en-US" sz="900" i="1" dirty="0" err="1"/>
              <a:t>wiki.bethanycrane.com</a:t>
            </a:r>
            <a:r>
              <a:rPr lang="en-US" sz="900" i="1" dirty="0"/>
              <a:t>/overfitting-of-data</a:t>
            </a:r>
          </a:p>
        </p:txBody>
      </p:sp>
      <p:sp>
        <p:nvSpPr>
          <p:cNvPr id="4" name="Ορθογώνιο 3"/>
          <p:cNvSpPr/>
          <p:nvPr/>
        </p:nvSpPr>
        <p:spPr>
          <a:xfrm>
            <a:off x="1866900" y="643362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www.neuraldesigner.com</a:t>
            </a:r>
            <a:r>
              <a:rPr lang="en-US" sz="900" i="1" dirty="0"/>
              <a:t>/images/learning/</a:t>
            </a:r>
            <a:r>
              <a:rPr lang="en-US" sz="900" i="1" dirty="0" err="1"/>
              <a:t>selection_error.svg</a:t>
            </a:r>
            <a:endParaRPr lang="el-GR" sz="900" i="1" dirty="0"/>
          </a:p>
        </p:txBody>
      </p:sp>
    </p:spTree>
    <p:extLst>
      <p:ext uri="{BB962C8B-B14F-4D97-AF65-F5344CB8AC3E}">
        <p14:creationId xmlns:p14="http://schemas.microsoft.com/office/powerpoint/2010/main" val="1866904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schematic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62" y="3395717"/>
            <a:ext cx="2450893" cy="17924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5366070"/>
            <a:ext cx="7830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i="1" dirty="0"/>
              <a:t>http://</a:t>
            </a:r>
            <a:r>
              <a:rPr lang="en-US" sz="900" i="1" dirty="0" err="1"/>
              <a:t>deeplearning.stanford.edu</a:t>
            </a:r>
            <a:r>
              <a:rPr lang="en-US" sz="900" i="1" dirty="0"/>
              <a:t>/wiki/</a:t>
            </a:r>
            <a:r>
              <a:rPr lang="en-US" sz="900" i="1" dirty="0" err="1"/>
              <a:t>index.php</a:t>
            </a:r>
            <a:r>
              <a:rPr lang="en-US" sz="900" i="1" dirty="0"/>
              <a:t>/</a:t>
            </a:r>
            <a:r>
              <a:rPr lang="en-US" sz="900" i="1" dirty="0" err="1"/>
              <a:t>Feature_extraction_using_convolution</a:t>
            </a:r>
            <a:endParaRPr lang="en-US" sz="900" i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Convolutional Neural Networks (CNNs)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1522" y="1771408"/>
            <a:ext cx="8892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CNN idea for text:</a:t>
            </a:r>
          </a:p>
          <a:p>
            <a:r>
              <a:rPr lang="en-US" b="1" dirty="0">
                <a:solidFill>
                  <a:schemeClr val="accent2"/>
                </a:solidFill>
              </a:rPr>
              <a:t>Compute vectors for n-grams</a:t>
            </a:r>
            <a:r>
              <a:rPr lang="en-US" dirty="0"/>
              <a:t> and group them afterwards</a:t>
            </a:r>
          </a:p>
          <a:p>
            <a:endParaRPr lang="en-US" dirty="0"/>
          </a:p>
          <a:p>
            <a:r>
              <a:rPr lang="en-US" dirty="0"/>
              <a:t>Example: “this takes too long” compute vectors for: </a:t>
            </a:r>
          </a:p>
          <a:p>
            <a:r>
              <a:rPr lang="en-US" dirty="0"/>
              <a:t>This takes, takes too, too long, this takes too, takes too long, this takes too long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2" y="3531496"/>
            <a:ext cx="1447800" cy="1371600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922" y="3817246"/>
            <a:ext cx="889000" cy="800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2539" y="486499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matrix</a:t>
            </a:r>
            <a:endParaRPr lang="el-GR" dirty="0"/>
          </a:p>
        </p:txBody>
      </p:sp>
      <p:sp>
        <p:nvSpPr>
          <p:cNvPr id="16" name="TextBox 15"/>
          <p:cNvSpPr txBox="1"/>
          <p:nvPr/>
        </p:nvSpPr>
        <p:spPr>
          <a:xfrm>
            <a:off x="4246962" y="4541831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Convolutional </a:t>
            </a:r>
          </a:p>
          <a:p>
            <a:pPr algn="ctr"/>
            <a:r>
              <a:rPr lang="en-US" dirty="0"/>
              <a:t>3x3 filter</a:t>
            </a:r>
            <a:endParaRPr lang="el-GR" dirty="0"/>
          </a:p>
        </p:txBody>
      </p:sp>
      <p:sp>
        <p:nvSpPr>
          <p:cNvPr id="17" name="Δεξιό βέλος 16"/>
          <p:cNvSpPr/>
          <p:nvPr/>
        </p:nvSpPr>
        <p:spPr>
          <a:xfrm>
            <a:off x="6184900" y="3918446"/>
            <a:ext cx="742880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4975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Convolutional Neural Networks (CNNs)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1522" y="1771409"/>
            <a:ext cx="659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CNN idea for text:</a:t>
            </a:r>
          </a:p>
          <a:p>
            <a:r>
              <a:rPr lang="en-US" dirty="0"/>
              <a:t>Compute vectors for n-grams and </a:t>
            </a:r>
            <a:r>
              <a:rPr lang="en-US" b="1" dirty="0">
                <a:solidFill>
                  <a:schemeClr val="accent2"/>
                </a:solidFill>
              </a:rPr>
              <a:t>group them afterwards</a:t>
            </a: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76" y="2716503"/>
            <a:ext cx="5442607" cy="3035300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3934389" y="612113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shafeentejani.github.io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/assets/images/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pooling.gif</a:t>
            </a:r>
            <a:endParaRPr lang="en-US" sz="9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6897" y="3566057"/>
            <a:ext cx="1199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pool</a:t>
            </a:r>
          </a:p>
          <a:p>
            <a:r>
              <a:rPr lang="en-US" sz="1400" dirty="0"/>
              <a:t>2x2 filters </a:t>
            </a:r>
          </a:p>
          <a:p>
            <a:r>
              <a:rPr lang="en-US" sz="1400" dirty="0"/>
              <a:t>and stride 2</a:t>
            </a:r>
            <a:endParaRPr lang="el-GR" sz="1400" dirty="0"/>
          </a:p>
        </p:txBody>
      </p:sp>
      <p:cxnSp>
        <p:nvCxnSpPr>
          <p:cNvPr id="16" name="Ευθύγραμμο βέλος σύνδεσης 15"/>
          <p:cNvCxnSpPr/>
          <p:nvPr/>
        </p:nvCxnSpPr>
        <p:spPr>
          <a:xfrm>
            <a:off x="5772386" y="4348906"/>
            <a:ext cx="1199367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81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5280" y="6083301"/>
            <a:ext cx="784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Severyn</a:t>
            </a:r>
            <a:r>
              <a:rPr lang="en-US" sz="1200" dirty="0"/>
              <a:t>, </a:t>
            </a:r>
            <a:r>
              <a:rPr lang="en-US" sz="1200" dirty="0" err="1"/>
              <a:t>Aliaksei</a:t>
            </a:r>
            <a:r>
              <a:rPr lang="en-US" sz="1200" dirty="0"/>
              <a:t>, and Alessandro </a:t>
            </a:r>
            <a:r>
              <a:rPr lang="en-US" sz="1200" dirty="0" err="1"/>
              <a:t>Moschitti</a:t>
            </a:r>
            <a:r>
              <a:rPr lang="en-US" sz="1200" dirty="0"/>
              <a:t>. "UNITN: Training Deep Convolutional Neural Network for Twitter Sentiment Classification." </a:t>
            </a:r>
            <a:r>
              <a:rPr lang="en-US" sz="1200" i="1" dirty="0" err="1"/>
              <a:t>SemEval</a:t>
            </a:r>
            <a:r>
              <a:rPr lang="en-US" sz="1200" i="1" dirty="0"/>
              <a:t>@ NAACL-HLT</a:t>
            </a:r>
            <a:r>
              <a:rPr lang="en-US" sz="1200" dirty="0"/>
              <a:t>. 2015.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CNN for text classification</a:t>
            </a: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707140"/>
            <a:ext cx="7645400" cy="40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1661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T</a:t>
            </a:r>
            <a:r>
              <a:rPr spc="5" dirty="0"/>
              <a:t>od</a:t>
            </a:r>
            <a:r>
              <a:rPr spc="-85" dirty="0"/>
              <a:t>a</a:t>
            </a:r>
            <a:r>
              <a:rPr spc="130" dirty="0"/>
              <a:t>y</a:t>
            </a:r>
            <a:r>
              <a:rPr spc="-280" dirty="0"/>
              <a:t>’</a:t>
            </a:r>
            <a:r>
              <a:rPr spc="5" dirty="0"/>
              <a:t>s</a:t>
            </a:r>
            <a:r>
              <a:rPr spc="-110" dirty="0"/>
              <a:t> </a:t>
            </a:r>
            <a:r>
              <a:rPr spc="-50" dirty="0"/>
              <a:t>Topics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Neural</a:t>
            </a:r>
            <a:r>
              <a:rPr spc="-95" dirty="0"/>
              <a:t> </a:t>
            </a:r>
            <a:r>
              <a:rPr dirty="0"/>
              <a:t>Networks</a:t>
            </a:r>
            <a:r>
              <a:rPr spc="-85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dirty="0"/>
              <a:t>Spatial</a:t>
            </a:r>
            <a:r>
              <a:rPr spc="-95" dirty="0"/>
              <a:t> </a:t>
            </a:r>
            <a:r>
              <a:rPr spc="-20" dirty="0"/>
              <a:t>Data</a:t>
            </a:r>
          </a:p>
          <a:p>
            <a:pPr>
              <a:lnSpc>
                <a:spcPct val="100000"/>
              </a:lnSpc>
              <a:spcBef>
                <a:spcPts val="635"/>
              </a:spcBef>
              <a:buFont typeface="Arial"/>
              <a:buChar char="•"/>
            </a:pPr>
            <a:endParaRPr spc="-20" dirty="0"/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>
                <a:solidFill>
                  <a:srgbClr val="000000"/>
                </a:solidFill>
              </a:rPr>
              <a:t>History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Convolutional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Neural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Networks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(CNNs)</a:t>
            </a:r>
          </a:p>
          <a:p>
            <a:pPr>
              <a:lnSpc>
                <a:spcPct val="100000"/>
              </a:lnSpc>
              <a:spcBef>
                <a:spcPts val="615"/>
              </a:spcBef>
              <a:buFont typeface="Arial"/>
              <a:buChar char="•"/>
            </a:pPr>
            <a:endParaRPr spc="-10" dirty="0">
              <a:solidFill>
                <a:srgbClr val="000000"/>
              </a:solidFill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/>
              <a:t>CNNs</a:t>
            </a:r>
            <a:r>
              <a:rPr spc="-65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dirty="0"/>
              <a:t>Convolutional</a:t>
            </a:r>
            <a:r>
              <a:rPr spc="-65" dirty="0"/>
              <a:t> </a:t>
            </a:r>
            <a:r>
              <a:rPr spc="-10" dirty="0"/>
              <a:t>Layers</a:t>
            </a:r>
          </a:p>
          <a:p>
            <a:pPr>
              <a:lnSpc>
                <a:spcPct val="100000"/>
              </a:lnSpc>
              <a:spcBef>
                <a:spcPts val="520"/>
              </a:spcBef>
              <a:buFont typeface="Arial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dirty="0"/>
              <a:t>CNNs</a:t>
            </a:r>
            <a:r>
              <a:rPr spc="-5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dirty="0"/>
              <a:t>Pooling</a:t>
            </a:r>
            <a:r>
              <a:rPr spc="-55" dirty="0"/>
              <a:t> </a:t>
            </a:r>
            <a:r>
              <a:rPr spc="-10" dirty="0"/>
              <a:t>Layers</a:t>
            </a:r>
          </a:p>
          <a:p>
            <a:pPr>
              <a:lnSpc>
                <a:spcPct val="100000"/>
              </a:lnSpc>
              <a:spcBef>
                <a:spcPts val="610"/>
              </a:spcBef>
              <a:buFont typeface="Arial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pc="-10" dirty="0"/>
              <a:t>Programming</a:t>
            </a:r>
            <a:r>
              <a:rPr spc="-105" dirty="0"/>
              <a:t> </a:t>
            </a:r>
            <a:r>
              <a:rPr spc="-10" dirty="0"/>
              <a:t>tutorial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CNN with multiple filters</a:t>
            </a: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20" y="1752601"/>
            <a:ext cx="8229600" cy="3320866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3213100" y="4934968"/>
            <a:ext cx="6306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Kim, Y. “Convolutional Neural Networks for Sentence Classification”, EMNLP (2014)</a:t>
            </a:r>
            <a:endParaRPr lang="el-GR" i="1" dirty="0"/>
          </a:p>
        </p:txBody>
      </p:sp>
      <p:sp>
        <p:nvSpPr>
          <p:cNvPr id="9" name="Ορθογώνιο 8"/>
          <p:cNvSpPr/>
          <p:nvPr/>
        </p:nvSpPr>
        <p:spPr>
          <a:xfrm>
            <a:off x="4223085" y="567826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sliding over 3, 4 or 5 words at a time </a:t>
            </a:r>
          </a:p>
        </p:txBody>
      </p:sp>
    </p:spTree>
    <p:extLst>
      <p:ext uri="{BB962C8B-B14F-4D97-AF65-F5344CB8AC3E}">
        <p14:creationId xmlns:p14="http://schemas.microsoft.com/office/powerpoint/2010/main" val="3905936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Recurrent Neural Networks (RNNs)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1522" y="1592570"/>
            <a:ext cx="4642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RNN idea for text:</a:t>
            </a:r>
          </a:p>
          <a:p>
            <a:r>
              <a:rPr lang="en-US" dirty="0"/>
              <a:t>Condition on </a:t>
            </a:r>
            <a:r>
              <a:rPr lang="en-US" b="1" dirty="0">
                <a:solidFill>
                  <a:schemeClr val="accent2"/>
                </a:solidFill>
              </a:rPr>
              <a:t>all previous words</a:t>
            </a:r>
          </a:p>
          <a:p>
            <a:r>
              <a:rPr lang="en-US" dirty="0"/>
              <a:t>Use same set of weights at all time steps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11" name="Ομάδα 10"/>
          <p:cNvGrpSpPr/>
          <p:nvPr/>
        </p:nvGrpSpPr>
        <p:grpSpPr>
          <a:xfrm>
            <a:off x="1758632" y="2646484"/>
            <a:ext cx="6385547" cy="1943100"/>
            <a:chOff x="317500" y="3004996"/>
            <a:chExt cx="6843411" cy="2240104"/>
          </a:xfrm>
        </p:grpSpPr>
        <p:pic>
          <p:nvPicPr>
            <p:cNvPr id="3" name="Εικόνα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00" y="3004996"/>
              <a:ext cx="4069180" cy="22401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Εικόνα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6744" y="3122126"/>
              <a:ext cx="2274167" cy="18887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53169" y="3880764"/>
                  <a:ext cx="393409" cy="4967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800" i="1">
                            <a:latin typeface="Cambria Math" charset="0"/>
                          </a:rPr>
                          <m:t>≜</m:t>
                        </m:r>
                      </m:oMath>
                    </m:oMathPara>
                  </a14:m>
                  <a:endParaRPr lang="el-GR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169" y="3880764"/>
                  <a:ext cx="393409" cy="4967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Ορθογώνιο 12"/>
              <p:cNvSpPr/>
              <p:nvPr/>
            </p:nvSpPr>
            <p:spPr>
              <a:xfrm>
                <a:off x="6553200" y="2251928"/>
                <a:ext cx="365356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 </m:t>
                      </m:r>
                      <m:r>
                        <a:rPr lang="el-GR" sz="2000" i="1">
                          <a:latin typeface="Cambria Math" charset="0"/>
                        </a:rPr>
                        <m:t>𝜎</m:t>
                      </m:r>
                      <m:r>
                        <a:rPr lang="el-GR" sz="20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hh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sz="2000" dirty="0"/>
              </a:p>
            </p:txBody>
          </p:sp>
        </mc:Choice>
        <mc:Fallback>
          <p:sp>
            <p:nvSpPr>
              <p:cNvPr id="13" name="Ορθογώνιο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251928"/>
                <a:ext cx="3653564" cy="412934"/>
              </a:xfrm>
              <a:prstGeom prst="rect">
                <a:avLst/>
              </a:prstGeom>
              <a:blipFill>
                <a:blip r:embed="rId6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758631" y="5766992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20000"/>
              <a:buFont typeface="AppleColorEmoji" charset="0"/>
              <a:buChar char="😞"/>
            </a:pPr>
            <a:r>
              <a:rPr lang="en-US" dirty="0">
                <a:hlinkClick r:id="rId7"/>
              </a:rPr>
              <a:t>Vanishing gradient problem</a:t>
            </a:r>
            <a:endParaRPr lang="el-GR" dirty="0"/>
          </a:p>
        </p:txBody>
      </p:sp>
      <p:pic>
        <p:nvPicPr>
          <p:cNvPr id="18" name="Εικόνα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70" y="4818496"/>
            <a:ext cx="5169669" cy="16181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58631" y="5107694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20000"/>
              <a:buFont typeface="AppleColorEmoji" charset="0"/>
              <a:buChar char="😁"/>
            </a:pPr>
            <a:r>
              <a:rPr lang="en-US" dirty="0"/>
              <a:t>Stack them up, Lego fun!</a:t>
            </a:r>
            <a:endParaRPr lang="el-GR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1" y="346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  <p:sp>
        <p:nvSpPr>
          <p:cNvPr id="21" name="Ορθογώνιο 20"/>
          <p:cNvSpPr/>
          <p:nvPr/>
        </p:nvSpPr>
        <p:spPr>
          <a:xfrm>
            <a:off x="3273491" y="6355609"/>
            <a:ext cx="7708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discuss.pytorch.org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/uploads/default/original/1X/6415da0424dd66f2f5b134709b92baa59e604c55.jpg</a:t>
            </a:r>
            <a:endParaRPr lang="el-GR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Ορθογώνιο 21"/>
          <p:cNvSpPr/>
          <p:nvPr/>
        </p:nvSpPr>
        <p:spPr>
          <a:xfrm>
            <a:off x="1809769" y="4657578"/>
            <a:ext cx="29274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900" i="1" dirty="0" err="1">
                <a:latin typeface="Arial" charset="0"/>
                <a:ea typeface="Arial" charset="0"/>
                <a:cs typeface="Arial" charset="0"/>
              </a:rPr>
              <a:t>pbs.twimg.com</a:t>
            </a:r>
            <a:r>
              <a:rPr lang="en-US" sz="900" i="1" dirty="0">
                <a:latin typeface="Arial" charset="0"/>
                <a:ea typeface="Arial" charset="0"/>
                <a:cs typeface="Arial" charset="0"/>
              </a:rPr>
              <a:t>/media/C2j-8j5UsAACgEK.jpg</a:t>
            </a:r>
          </a:p>
        </p:txBody>
      </p:sp>
    </p:spTree>
    <p:extLst>
      <p:ext uri="{BB962C8B-B14F-4D97-AF65-F5344CB8AC3E}">
        <p14:creationId xmlns:p14="http://schemas.microsoft.com/office/powerpoint/2010/main" val="9967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7647" y="2982314"/>
            <a:ext cx="1644359" cy="52200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Word indices</a:t>
            </a:r>
          </a:p>
          <a:p>
            <a:pPr algn="ctr"/>
            <a:r>
              <a:rPr lang="en-US" sz="1400" dirty="0"/>
              <a:t>[5, 7, 12, 6, 90 </a:t>
            </a:r>
            <a:r>
              <a:rPr lang="mr-IN" sz="1400" dirty="0"/>
              <a:t>…</a:t>
            </a:r>
            <a:r>
              <a:rPr lang="en-US" sz="1400" dirty="0"/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8235" y="2982313"/>
            <a:ext cx="1764000" cy="52200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Position indices </a:t>
            </a:r>
            <a:r>
              <a:rPr lang="en-US" sz="1400" dirty="0">
                <a:solidFill>
                  <a:srgbClr val="000090"/>
                </a:solidFill>
              </a:rPr>
              <a:t>e</a:t>
            </a:r>
            <a:r>
              <a:rPr lang="en-US" sz="1400" baseline="-25000" dirty="0">
                <a:solidFill>
                  <a:srgbClr val="000090"/>
                </a:solidFill>
              </a:rPr>
              <a:t>1</a:t>
            </a:r>
          </a:p>
          <a:p>
            <a:pPr algn="ctr"/>
            <a:r>
              <a:rPr lang="en-US" sz="1400" dirty="0"/>
              <a:t>[-1, 0, 1, 2, 3 </a:t>
            </a:r>
            <a:r>
              <a:rPr lang="mr-IN" sz="1400" dirty="0"/>
              <a:t>…</a:t>
            </a:r>
            <a:r>
              <a:rPr lang="en-US" sz="1400" dirty="0"/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8465" y="2968738"/>
            <a:ext cx="1764000" cy="52322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Position indices</a:t>
            </a:r>
            <a:r>
              <a:rPr lang="en-US" sz="1400" b="1" dirty="0">
                <a:solidFill>
                  <a:srgbClr val="7030A0"/>
                </a:solidFill>
              </a:rPr>
              <a:t> e</a:t>
            </a:r>
            <a:r>
              <a:rPr lang="en-US" sz="1400" b="1" baseline="-25000" dirty="0">
                <a:solidFill>
                  <a:srgbClr val="7030A0"/>
                </a:solidFill>
              </a:rPr>
              <a:t>2</a:t>
            </a:r>
            <a:endParaRPr lang="en-US" sz="1400" b="1" dirty="0">
              <a:solidFill>
                <a:srgbClr val="7030A0"/>
              </a:solidFill>
            </a:endParaRPr>
          </a:p>
          <a:p>
            <a:pPr algn="ctr"/>
            <a:r>
              <a:rPr lang="en-US" sz="1400" dirty="0"/>
              <a:t>[-4, -3, -2 -1, 0]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81155" y="3688729"/>
            <a:ext cx="1577340" cy="457200"/>
          </a:xfrm>
          <a:prstGeom prst="roundRect">
            <a:avLst/>
          </a:prstGeom>
          <a:solidFill>
            <a:srgbClr val="CAFF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Word </a:t>
            </a:r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05686" y="3688729"/>
            <a:ext cx="1509098" cy="457200"/>
          </a:xfrm>
          <a:prstGeom prst="roundRect">
            <a:avLst/>
          </a:prstGeom>
          <a:solidFill>
            <a:srgbClr val="CAFF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Positional </a:t>
            </a:r>
            <a:r>
              <a:rPr lang="en-US" sz="1400" dirty="0" err="1">
                <a:solidFill>
                  <a:schemeClr val="tx1"/>
                </a:solidFill>
              </a:rPr>
              <a:t>emb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rgbClr val="000090"/>
                </a:solidFill>
              </a:rPr>
              <a:t>e</a:t>
            </a:r>
            <a:r>
              <a:rPr lang="en-US" sz="1400" baseline="-25000" dirty="0">
                <a:solidFill>
                  <a:srgbClr val="000090"/>
                </a:solidFill>
              </a:rPr>
              <a:t>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164978" y="3688729"/>
            <a:ext cx="1490974" cy="457200"/>
          </a:xfrm>
          <a:prstGeom prst="roundRect">
            <a:avLst/>
          </a:prstGeom>
          <a:solidFill>
            <a:srgbClr val="CAFF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Positional </a:t>
            </a:r>
            <a:r>
              <a:rPr lang="en-US" sz="1400" dirty="0" err="1">
                <a:solidFill>
                  <a:schemeClr val="tx1"/>
                </a:solidFill>
              </a:rPr>
              <a:t>emb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b="1" dirty="0">
                <a:solidFill>
                  <a:srgbClr val="7030A0"/>
                </a:solidFill>
              </a:rPr>
              <a:t>e</a:t>
            </a:r>
            <a:r>
              <a:rPr lang="en-US" sz="1400" b="1" baseline="-25000" dirty="0">
                <a:solidFill>
                  <a:srgbClr val="7030A0"/>
                </a:solidFill>
              </a:rPr>
              <a:t>2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267751" y="1774134"/>
            <a:ext cx="0" cy="10655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87092" y="1774133"/>
            <a:ext cx="0" cy="10655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35992" y="4633080"/>
            <a:ext cx="1577340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Embeddings </a:t>
            </a:r>
            <a:r>
              <a:rPr lang="en-US" sz="1100" dirty="0">
                <a:solidFill>
                  <a:srgbClr val="000090"/>
                </a:solidFill>
              </a:rPr>
              <a:t>e</a:t>
            </a:r>
            <a:r>
              <a:rPr lang="en-US" sz="1100" baseline="-25000" dirty="0">
                <a:solidFill>
                  <a:srgbClr val="000090"/>
                </a:solidFill>
              </a:rPr>
              <a:t>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412883" y="4633080"/>
            <a:ext cx="1851025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context </a:t>
            </a:r>
            <a:r>
              <a:rPr lang="en-US" sz="1100" dirty="0" err="1">
                <a:solidFill>
                  <a:schemeClr val="tx1"/>
                </a:solidFill>
              </a:rPr>
              <a:t>embeddings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674437" y="4636864"/>
            <a:ext cx="1577340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Embeddings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rgbClr val="7030A0"/>
                </a:solidFill>
              </a:rPr>
              <a:t>e</a:t>
            </a:r>
            <a:r>
              <a:rPr lang="en-US" sz="1100" baseline="-250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39963" y="3014744"/>
            <a:ext cx="2190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2) word </a:t>
            </a:r>
            <a:r>
              <a:rPr lang="en-US" sz="1400"/>
              <a:t>sequences concatenated with </a:t>
            </a:r>
            <a:r>
              <a:rPr lang="en-US" sz="1400" dirty="0"/>
              <a:t>positional features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639962" y="1840369"/>
            <a:ext cx="2182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/>
              <a:t>context-wise split of the sentence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62511" y="4205685"/>
            <a:ext cx="21601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3) concatenating </a:t>
            </a:r>
            <a:r>
              <a:rPr lang="en-US" sz="1400" dirty="0" err="1"/>
              <a:t>embeddings</a:t>
            </a:r>
            <a:r>
              <a:rPr lang="en-US" sz="1400" dirty="0"/>
              <a:t> of two entities with average of word </a:t>
            </a:r>
            <a:r>
              <a:rPr lang="en-US" sz="1400" dirty="0" err="1"/>
              <a:t>embeddings</a:t>
            </a:r>
            <a:r>
              <a:rPr lang="en-US" sz="1400" dirty="0"/>
              <a:t> for rest of the words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621088" y="1908602"/>
            <a:ext cx="1577340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r>
              <a:rPr lang="en-US" sz="1400" dirty="0">
                <a:solidFill>
                  <a:schemeClr val="tx1"/>
                </a:solidFill>
              </a:rPr>
              <a:t> Left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478319" y="1908602"/>
            <a:ext cx="1579670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r>
              <a:rPr lang="en-US" sz="1400" dirty="0">
                <a:solidFill>
                  <a:schemeClr val="tx1"/>
                </a:solidFill>
              </a:rPr>
              <a:t> Middle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16196" y="1919564"/>
            <a:ext cx="1490974" cy="457200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r>
              <a:rPr lang="en-US" sz="1400" dirty="0">
                <a:solidFill>
                  <a:schemeClr val="tx1"/>
                </a:solidFill>
              </a:rPr>
              <a:t> Right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/ Input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866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 animBg="1"/>
      <p:bldP spid="27" grpId="0"/>
      <p:bldP spid="28" grpId="0"/>
      <p:bldP spid="29" grpId="0"/>
      <p:bldP spid="33" grpId="0" animBg="1"/>
      <p:bldP spid="34" grpId="0" animBg="1"/>
      <p:bldP spid="3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78049" y="1541472"/>
            <a:ext cx="1945706" cy="44781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Sigmoid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Models: MLP</a:t>
            </a:r>
          </a:p>
        </p:txBody>
      </p:sp>
      <p:sp>
        <p:nvSpPr>
          <p:cNvPr id="44" name="Rectangle 89"/>
          <p:cNvSpPr/>
          <p:nvPr/>
        </p:nvSpPr>
        <p:spPr>
          <a:xfrm>
            <a:off x="7266626" y="1391278"/>
            <a:ext cx="2648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Component-Whole</a:t>
            </a:r>
            <a:r>
              <a:rPr lang="en-US" sz="1400" b="1" dirty="0"/>
              <a:t>(</a:t>
            </a:r>
            <a:r>
              <a:rPr lang="en-US" sz="1400" b="1" dirty="0">
                <a:solidFill>
                  <a:srgbClr val="1F4E79"/>
                </a:solidFill>
              </a:rPr>
              <a:t>e</a:t>
            </a:r>
            <a:r>
              <a:rPr lang="en-US" sz="1400" b="1" baseline="-25000" dirty="0">
                <a:solidFill>
                  <a:srgbClr val="1F4E79"/>
                </a:solidFill>
              </a:rPr>
              <a:t>1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>
                <a:solidFill>
                  <a:srgbClr val="000000"/>
                </a:solidFill>
              </a:rPr>
              <a:t>,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>
                <a:solidFill>
                  <a:srgbClr val="660066"/>
                </a:solidFill>
              </a:rPr>
              <a:t>e</a:t>
            </a:r>
            <a:r>
              <a:rPr lang="en-US" sz="1400" b="1" baseline="-25000" dirty="0">
                <a:solidFill>
                  <a:srgbClr val="660066"/>
                </a:solidFill>
              </a:rPr>
              <a:t>2</a:t>
            </a:r>
            <a:r>
              <a:rPr lang="en-US" sz="1400" b="1" dirty="0">
                <a:solidFill>
                  <a:srgbClr val="660066"/>
                </a:solidFill>
              </a:rPr>
              <a:t> </a:t>
            </a:r>
            <a:r>
              <a:rPr lang="en-US" sz="1400" b="1" dirty="0"/>
              <a:t>) ? </a:t>
            </a:r>
          </a:p>
          <a:p>
            <a:pPr algn="ctr"/>
            <a:r>
              <a:rPr lang="en-US" sz="1400" b="1" dirty="0">
                <a:solidFill>
                  <a:schemeClr val="accent6"/>
                </a:solidFill>
              </a:rPr>
              <a:t>YES</a:t>
            </a:r>
            <a:r>
              <a:rPr lang="en-US" sz="1400" b="1" dirty="0"/>
              <a:t> / NO</a:t>
            </a:r>
            <a:endParaRPr lang="en-US" sz="1200" dirty="0"/>
          </a:p>
        </p:txBody>
      </p:sp>
      <p:sp>
        <p:nvSpPr>
          <p:cNvPr id="45" name="Rounded Rectangle 171"/>
          <p:cNvSpPr/>
          <p:nvPr/>
        </p:nvSpPr>
        <p:spPr>
          <a:xfrm>
            <a:off x="2581235" y="4568694"/>
            <a:ext cx="1945706" cy="588471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000090"/>
                </a:solidFill>
              </a:rPr>
              <a:t>e</a:t>
            </a:r>
            <a:r>
              <a:rPr lang="en-US" sz="1400" baseline="-25000" dirty="0">
                <a:solidFill>
                  <a:srgbClr val="000090"/>
                </a:solidFill>
              </a:rPr>
              <a:t>1</a:t>
            </a:r>
          </a:p>
        </p:txBody>
      </p:sp>
      <p:sp>
        <p:nvSpPr>
          <p:cNvPr id="46" name="Rounded Rectangle 172"/>
          <p:cNvSpPr/>
          <p:nvPr/>
        </p:nvSpPr>
        <p:spPr>
          <a:xfrm>
            <a:off x="4697700" y="4568693"/>
            <a:ext cx="2283306" cy="588471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context </a:t>
            </a:r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173"/>
          <p:cNvSpPr/>
          <p:nvPr/>
        </p:nvSpPr>
        <p:spPr>
          <a:xfrm>
            <a:off x="7151765" y="4568693"/>
            <a:ext cx="1945706" cy="588471"/>
          </a:xfrm>
          <a:prstGeom prst="roundRect">
            <a:avLst/>
          </a:prstGeom>
          <a:solidFill>
            <a:srgbClr val="E3DF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Embeddings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e</a:t>
            </a:r>
            <a:r>
              <a:rPr lang="en-US" sz="1400" baseline="-250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48" name="Rounded Rectangle 175"/>
          <p:cNvSpPr/>
          <p:nvPr/>
        </p:nvSpPr>
        <p:spPr>
          <a:xfrm>
            <a:off x="4866500" y="2864853"/>
            <a:ext cx="1945706" cy="588471"/>
          </a:xfrm>
          <a:prstGeom prst="roundRect">
            <a:avLst/>
          </a:prstGeom>
          <a:solidFill>
            <a:srgbClr val="D6FF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Dense Layer 1</a:t>
            </a:r>
          </a:p>
        </p:txBody>
      </p:sp>
      <p:sp>
        <p:nvSpPr>
          <p:cNvPr id="49" name="Rounded Rectangle 176"/>
          <p:cNvSpPr/>
          <p:nvPr/>
        </p:nvSpPr>
        <p:spPr>
          <a:xfrm>
            <a:off x="4866500" y="2142527"/>
            <a:ext cx="1945706" cy="588471"/>
          </a:xfrm>
          <a:prstGeom prst="roundRect">
            <a:avLst/>
          </a:prstGeom>
          <a:solidFill>
            <a:srgbClr val="D6FF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Dense Layer 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43976" y="2597144"/>
            <a:ext cx="42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400" b="1" dirty="0"/>
              <a:t>…</a:t>
            </a:r>
            <a:endParaRPr lang="en-US" sz="1400" b="1" dirty="0"/>
          </a:p>
        </p:txBody>
      </p:sp>
      <p:cxnSp>
        <p:nvCxnSpPr>
          <p:cNvPr id="51" name="Elbow Connector 180"/>
          <p:cNvCxnSpPr>
            <a:stCxn id="45" idx="0"/>
            <a:endCxn id="48" idx="2"/>
          </p:cNvCxnSpPr>
          <p:nvPr/>
        </p:nvCxnSpPr>
        <p:spPr>
          <a:xfrm rot="5400000" flipH="1" flipV="1">
            <a:off x="4139035" y="2868377"/>
            <a:ext cx="1115370" cy="22852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181"/>
          <p:cNvCxnSpPr>
            <a:stCxn id="47" idx="0"/>
            <a:endCxn id="48" idx="2"/>
          </p:cNvCxnSpPr>
          <p:nvPr/>
        </p:nvCxnSpPr>
        <p:spPr>
          <a:xfrm rot="16200000" flipV="1">
            <a:off x="6424303" y="2868376"/>
            <a:ext cx="1115369" cy="22852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2"/>
          <p:cNvCxnSpPr>
            <a:stCxn id="48" idx="2"/>
            <a:endCxn id="46" idx="0"/>
          </p:cNvCxnSpPr>
          <p:nvPr/>
        </p:nvCxnSpPr>
        <p:spPr>
          <a:xfrm>
            <a:off x="5839353" y="3453324"/>
            <a:ext cx="0" cy="1115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83819" y="6102013"/>
            <a:ext cx="531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</a:t>
            </a:r>
            <a:r>
              <a:rPr lang="en-US"/>
              <a:t>fully-connected multi-layer perceptron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38477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075281" y="1473040"/>
            <a:ext cx="7287153" cy="4648310"/>
            <a:chOff x="202917" y="1902151"/>
            <a:chExt cx="4933542" cy="3977914"/>
          </a:xfrm>
        </p:grpSpPr>
        <p:sp>
          <p:nvSpPr>
            <p:cNvPr id="5" name="Rounded Rectangle 4"/>
            <p:cNvSpPr/>
            <p:nvPr/>
          </p:nvSpPr>
          <p:spPr>
            <a:xfrm>
              <a:off x="849708" y="3893558"/>
              <a:ext cx="1317280" cy="383226"/>
            </a:xfrm>
            <a:prstGeom prst="roundRect">
              <a:avLst/>
            </a:prstGeom>
            <a:solidFill>
              <a:srgbClr val="E3DF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Embeddings Left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22514" y="3893558"/>
              <a:ext cx="1317280" cy="383226"/>
            </a:xfrm>
            <a:prstGeom prst="roundRect">
              <a:avLst/>
            </a:prstGeom>
            <a:solidFill>
              <a:srgbClr val="E3DF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Embeddings Middle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795320" y="3893558"/>
              <a:ext cx="1317280" cy="383226"/>
            </a:xfrm>
            <a:prstGeom prst="roundRect">
              <a:avLst/>
            </a:prstGeom>
            <a:solidFill>
              <a:srgbClr val="E3DF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Embeddings Right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49708" y="3336968"/>
              <a:ext cx="1317280" cy="3832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Convolutional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22514" y="3336968"/>
              <a:ext cx="1317280" cy="3832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Convolutional Layer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795320" y="3336968"/>
              <a:ext cx="1317280" cy="3832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Convolutional Layer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49708" y="2780378"/>
              <a:ext cx="1317280" cy="38322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Max Pooling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22514" y="2795775"/>
              <a:ext cx="1317280" cy="38322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Max Pooling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795320" y="2780378"/>
              <a:ext cx="1317280" cy="38322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Max Pooling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322514" y="1902151"/>
              <a:ext cx="1317280" cy="38322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Sigmoid</a:t>
              </a:r>
            </a:p>
          </p:txBody>
        </p:sp>
        <p:cxnSp>
          <p:nvCxnSpPr>
            <p:cNvPr id="15" name="Elbow Connector 14"/>
            <p:cNvCxnSpPr>
              <a:stCxn id="11" idx="0"/>
              <a:endCxn id="14" idx="2"/>
            </p:cNvCxnSpPr>
            <p:nvPr/>
          </p:nvCxnSpPr>
          <p:spPr>
            <a:xfrm rot="5400000" flipH="1" flipV="1">
              <a:off x="1997250" y="1796475"/>
              <a:ext cx="495001" cy="147280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13" idx="0"/>
              <a:endCxn id="14" idx="2"/>
            </p:cNvCxnSpPr>
            <p:nvPr/>
          </p:nvCxnSpPr>
          <p:spPr>
            <a:xfrm rot="16200000" flipV="1">
              <a:off x="3470057" y="1796474"/>
              <a:ext cx="495001" cy="147280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0"/>
              <a:endCxn id="14" idx="2"/>
            </p:cNvCxnSpPr>
            <p:nvPr/>
          </p:nvCxnSpPr>
          <p:spPr>
            <a:xfrm flipV="1">
              <a:off x="2981154" y="2285377"/>
              <a:ext cx="0" cy="5103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93737" y="4860372"/>
              <a:ext cx="1372182" cy="446715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Word indices</a:t>
              </a:r>
            </a:p>
            <a:p>
              <a:pPr algn="ctr"/>
              <a:r>
                <a:rPr lang="en-US" sz="1400" dirty="0"/>
                <a:t>[5, 7, 12, 6, 90 </a:t>
              </a:r>
              <a:r>
                <a:rPr lang="mr-IN" sz="1400" dirty="0"/>
                <a:t>…</a:t>
              </a:r>
              <a:r>
                <a:rPr lang="en-US" sz="1400" dirty="0"/>
                <a:t>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2514" y="4860371"/>
              <a:ext cx="1372182" cy="446715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Position indices </a:t>
              </a:r>
              <a:r>
                <a:rPr lang="en-US" sz="1400" dirty="0">
                  <a:solidFill>
                    <a:srgbClr val="000090"/>
                  </a:solidFill>
                </a:rPr>
                <a:t>e</a:t>
              </a:r>
              <a:r>
                <a:rPr lang="en-US" sz="1400" baseline="-25000" dirty="0">
                  <a:solidFill>
                    <a:srgbClr val="000090"/>
                  </a:solidFill>
                </a:rPr>
                <a:t>1</a:t>
              </a:r>
            </a:p>
            <a:p>
              <a:pPr algn="ctr"/>
              <a:r>
                <a:rPr lang="en-US" sz="1400" dirty="0"/>
                <a:t>[-1, 0, 1, 2, 3 </a:t>
              </a:r>
              <a:r>
                <a:rPr lang="mr-IN" sz="1400" dirty="0"/>
                <a:t>…</a:t>
              </a:r>
              <a:r>
                <a:rPr lang="en-US" sz="1400" dirty="0"/>
                <a:t>]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4277" y="4860370"/>
              <a:ext cx="1372182" cy="446715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Position indices</a:t>
              </a:r>
              <a:r>
                <a:rPr lang="en-US" sz="1400" b="1" dirty="0">
                  <a:solidFill>
                    <a:srgbClr val="7030A0"/>
                  </a:solidFill>
                </a:rPr>
                <a:t> e</a:t>
              </a:r>
              <a:r>
                <a:rPr lang="en-US" sz="1400" b="1" baseline="-25000" dirty="0">
                  <a:solidFill>
                    <a:srgbClr val="7030A0"/>
                  </a:solidFill>
                </a:rPr>
                <a:t>2</a:t>
              </a:r>
              <a:endParaRPr lang="en-US" sz="1400" b="1" dirty="0">
                <a:solidFill>
                  <a:srgbClr val="7030A0"/>
                </a:solidFill>
              </a:endParaRPr>
            </a:p>
            <a:p>
              <a:pPr algn="ctr"/>
              <a:r>
                <a:rPr lang="en-US" sz="1400" dirty="0"/>
                <a:t>[-4, -3, -2 -1, 0]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243622" y="3812292"/>
              <a:ext cx="0" cy="89316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719437" y="3812292"/>
              <a:ext cx="0" cy="89316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849708" y="5496839"/>
              <a:ext cx="1317280" cy="382019"/>
            </a:xfrm>
            <a:prstGeom prst="roundRect">
              <a:avLst/>
            </a:prstGeom>
            <a:solidFill>
              <a:srgbClr val="CAFF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Word </a:t>
              </a:r>
              <a:r>
                <a:rPr lang="en-US" sz="1400" dirty="0" err="1">
                  <a:solidFill>
                    <a:schemeClr val="tx1"/>
                  </a:solidFill>
                </a:rPr>
                <a:t>Embeddings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322514" y="5496839"/>
              <a:ext cx="1317280" cy="382019"/>
            </a:xfrm>
            <a:prstGeom prst="roundRect">
              <a:avLst/>
            </a:prstGeom>
            <a:solidFill>
              <a:srgbClr val="CAFF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Positional </a:t>
              </a:r>
              <a:r>
                <a:rPr lang="en-US" sz="1400" dirty="0" err="1">
                  <a:solidFill>
                    <a:schemeClr val="tx1"/>
                  </a:solidFill>
                </a:rPr>
                <a:t>emb</a:t>
              </a:r>
              <a:r>
                <a:rPr lang="en-US" sz="1400" dirty="0">
                  <a:solidFill>
                    <a:schemeClr val="tx1"/>
                  </a:solidFill>
                </a:rPr>
                <a:t>. </a:t>
              </a:r>
              <a:r>
                <a:rPr lang="en-US" sz="1400" dirty="0">
                  <a:solidFill>
                    <a:srgbClr val="000090"/>
                  </a:solidFill>
                </a:rPr>
                <a:t>e</a:t>
              </a:r>
              <a:r>
                <a:rPr lang="en-US" sz="1400" baseline="-25000" dirty="0">
                  <a:solidFill>
                    <a:srgbClr val="000090"/>
                  </a:solidFill>
                </a:rPr>
                <a:t>1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795320" y="5496839"/>
              <a:ext cx="1317280" cy="383226"/>
            </a:xfrm>
            <a:prstGeom prst="roundRect">
              <a:avLst/>
            </a:prstGeom>
            <a:solidFill>
              <a:srgbClr val="CAFF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Positional </a:t>
              </a:r>
              <a:r>
                <a:rPr lang="en-US" sz="1400" dirty="0" err="1">
                  <a:solidFill>
                    <a:schemeClr val="tx1"/>
                  </a:solidFill>
                </a:rPr>
                <a:t>emb</a:t>
              </a:r>
              <a:r>
                <a:rPr lang="en-US" sz="1400" dirty="0">
                  <a:solidFill>
                    <a:schemeClr val="tx1"/>
                  </a:solidFill>
                </a:rPr>
                <a:t>. </a:t>
              </a:r>
              <a:r>
                <a:rPr lang="en-US" sz="1400" b="1" dirty="0">
                  <a:solidFill>
                    <a:srgbClr val="7030A0"/>
                  </a:solidFill>
                </a:rPr>
                <a:t>e</a:t>
              </a:r>
              <a:r>
                <a:rPr lang="en-US" sz="1400" b="1" baseline="-25000" dirty="0">
                  <a:solidFill>
                    <a:srgbClr val="7030A0"/>
                  </a:solidFill>
                </a:rPr>
                <a:t>2</a:t>
              </a:r>
              <a:endParaRPr lang="en-US" sz="14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7" name="Curved Connector 26"/>
            <p:cNvCxnSpPr>
              <a:stCxn id="5" idx="1"/>
              <a:endCxn id="24" idx="1"/>
            </p:cNvCxnSpPr>
            <p:nvPr/>
          </p:nvCxnSpPr>
          <p:spPr>
            <a:xfrm rot="10800000" flipV="1">
              <a:off x="849708" y="4085171"/>
              <a:ext cx="8598" cy="1602677"/>
            </a:xfrm>
            <a:prstGeom prst="curvedConnector3">
              <a:avLst>
                <a:gd name="adj1" fmla="val 46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02917" y="4656958"/>
              <a:ext cx="297580" cy="263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OR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7266626" y="1391278"/>
            <a:ext cx="2648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Component-Whole</a:t>
            </a:r>
            <a:r>
              <a:rPr lang="en-US" sz="1400" b="1" dirty="0"/>
              <a:t>(</a:t>
            </a:r>
            <a:r>
              <a:rPr lang="en-US" sz="1400" b="1" dirty="0">
                <a:solidFill>
                  <a:srgbClr val="1F4E79"/>
                </a:solidFill>
              </a:rPr>
              <a:t>e</a:t>
            </a:r>
            <a:r>
              <a:rPr lang="en-US" sz="1400" b="1" baseline="-25000" dirty="0">
                <a:solidFill>
                  <a:srgbClr val="1F4E79"/>
                </a:solidFill>
              </a:rPr>
              <a:t>1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>
                <a:solidFill>
                  <a:srgbClr val="000000"/>
                </a:solidFill>
              </a:rPr>
              <a:t>,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>
                <a:solidFill>
                  <a:srgbClr val="660066"/>
                </a:solidFill>
              </a:rPr>
              <a:t>e</a:t>
            </a:r>
            <a:r>
              <a:rPr lang="en-US" sz="1400" b="1" baseline="-25000" dirty="0">
                <a:solidFill>
                  <a:srgbClr val="660066"/>
                </a:solidFill>
              </a:rPr>
              <a:t>2</a:t>
            </a:r>
            <a:r>
              <a:rPr lang="en-US" sz="1400" b="1" dirty="0">
                <a:solidFill>
                  <a:srgbClr val="660066"/>
                </a:solidFill>
              </a:rPr>
              <a:t> </a:t>
            </a:r>
            <a:r>
              <a:rPr lang="en-US" sz="1400" b="1" dirty="0"/>
              <a:t>) ? </a:t>
            </a:r>
          </a:p>
          <a:p>
            <a:pPr algn="ctr"/>
            <a:r>
              <a:rPr lang="en-US" sz="1400" b="1" dirty="0">
                <a:solidFill>
                  <a:schemeClr val="accent6"/>
                </a:solidFill>
              </a:rPr>
              <a:t>YES</a:t>
            </a:r>
            <a:r>
              <a:rPr lang="en-US" sz="1400" b="1" dirty="0"/>
              <a:t> / NO</a:t>
            </a:r>
            <a:endParaRPr lang="en-US" sz="1200" dirty="0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2075280" y="182564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Models: CNN</a:t>
            </a:r>
          </a:p>
        </p:txBody>
      </p:sp>
      <p:sp>
        <p:nvSpPr>
          <p:cNvPr id="34" name="Ορθογώνιο 33"/>
          <p:cNvSpPr/>
          <p:nvPr/>
        </p:nvSpPr>
        <p:spPr>
          <a:xfrm>
            <a:off x="2927756" y="6305067"/>
            <a:ext cx="6336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Zeng, 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D.et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 al. “Relation 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classication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 via convolutional deep neural 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network”.COLING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410446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Advancement in speech recognition in the last 2 years</a:t>
            </a:r>
          </a:p>
          <a:p>
            <a:pPr lvl="1"/>
            <a:r>
              <a:rPr lang="en-US" dirty="0"/>
              <a:t>A few long-standing performance records were broken with deep learning methods</a:t>
            </a:r>
          </a:p>
          <a:p>
            <a:pPr lvl="1"/>
            <a:r>
              <a:rPr lang="en-US" dirty="0"/>
              <a:t>Microsoft and Google have both deployed DL-based speech recognition systems in their products</a:t>
            </a:r>
          </a:p>
          <a:p>
            <a:r>
              <a:rPr lang="en-US" dirty="0"/>
              <a:t>Advancement in Computer Vision</a:t>
            </a:r>
          </a:p>
          <a:p>
            <a:pPr lvl="1"/>
            <a:r>
              <a:rPr lang="en-US" dirty="0"/>
              <a:t>Feature engineering is the bread-and-butter of a large portion of the CV community, which creates some resistance to feature learning</a:t>
            </a:r>
          </a:p>
          <a:p>
            <a:pPr lvl="1"/>
            <a:r>
              <a:rPr lang="en-US" dirty="0"/>
              <a:t>But the record holders on ImageNet and Semantic Segmentation are convolutional nets</a:t>
            </a:r>
          </a:p>
          <a:p>
            <a:r>
              <a:rPr lang="en-US" dirty="0"/>
              <a:t>Advancement in Natural Language Processing</a:t>
            </a:r>
          </a:p>
          <a:p>
            <a:pPr lvl="1"/>
            <a:r>
              <a:rPr lang="en-US" dirty="0"/>
              <a:t>Fine-grained sentiment analysis, syntactic parsing</a:t>
            </a:r>
          </a:p>
          <a:p>
            <a:pPr lvl="1"/>
            <a:r>
              <a:rPr lang="en-US" dirty="0"/>
              <a:t>Language model, machine translation, question answering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08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= Learning Hierarchical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03" y="2080023"/>
            <a:ext cx="6571059" cy="3920728"/>
          </a:xfrm>
        </p:spPr>
      </p:pic>
    </p:spTree>
    <p:extLst>
      <p:ext uri="{BB962C8B-B14F-4D97-AF65-F5344CB8AC3E}">
        <p14:creationId xmlns:p14="http://schemas.microsoft.com/office/powerpoint/2010/main" val="2072861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Convolutional Neural Networks are inspired by mammalian visual cortex.</a:t>
            </a:r>
          </a:p>
          <a:p>
            <a:pPr lvl="1"/>
            <a:r>
              <a:rPr lang="en-US" dirty="0"/>
              <a:t>The visual cortex contains a complex arrangement of cells, which are sensitive to small sub-regions of the visual field, called a receptive field. These cells act as local filters over the input space and are well-suited to exploit the strong spatially local correlation present in natural images.</a:t>
            </a:r>
          </a:p>
          <a:p>
            <a:pPr lvl="1"/>
            <a:r>
              <a:rPr lang="en-US" dirty="0"/>
              <a:t>Two basic cell types: </a:t>
            </a:r>
          </a:p>
          <a:p>
            <a:pPr lvl="2"/>
            <a:r>
              <a:rPr lang="en-US" dirty="0"/>
              <a:t>Simple cells respond maximally to specific edge-like patterns within their receptive field.</a:t>
            </a:r>
          </a:p>
          <a:p>
            <a:pPr lvl="2"/>
            <a:r>
              <a:rPr lang="en-US" dirty="0"/>
              <a:t>Complex cells have larger receptive fields and are locally invariant to the exact position of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1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68"/>
            <a:ext cx="7886700" cy="33980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Intuition: Neural network with specialized connectivity structure,</a:t>
            </a:r>
          </a:p>
          <a:p>
            <a:pPr lvl="1"/>
            <a:r>
              <a:rPr lang="en-US" dirty="0"/>
              <a:t>Stacking multiple layers of feature extractors</a:t>
            </a:r>
          </a:p>
          <a:p>
            <a:pPr lvl="1"/>
            <a:r>
              <a:rPr lang="en-US" dirty="0"/>
              <a:t>Low-level layers extract local features.</a:t>
            </a:r>
          </a:p>
          <a:p>
            <a:pPr lvl="1"/>
            <a:r>
              <a:rPr lang="en-US" dirty="0"/>
              <a:t>High-level layers extract learn global patterns.</a:t>
            </a:r>
          </a:p>
          <a:p>
            <a:r>
              <a:rPr lang="en-US" dirty="0"/>
              <a:t>A CNN is a list of layers that transform the input data into an output class/prediction.</a:t>
            </a:r>
          </a:p>
          <a:p>
            <a:r>
              <a:rPr lang="en-US" dirty="0"/>
              <a:t>There are a few distinct types of layers:</a:t>
            </a:r>
          </a:p>
          <a:p>
            <a:pPr lvl="1"/>
            <a:r>
              <a:rPr lang="en-US" dirty="0"/>
              <a:t>Convolutional layer</a:t>
            </a:r>
          </a:p>
          <a:p>
            <a:pPr lvl="1"/>
            <a:r>
              <a:rPr lang="en-US" dirty="0"/>
              <a:t>Non-linear layer</a:t>
            </a:r>
          </a:p>
          <a:p>
            <a:pPr lvl="1"/>
            <a:r>
              <a:rPr lang="en-US" dirty="0"/>
              <a:t>Pooling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32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FC7F-D01F-42A6-B73B-2F990C2F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77909-C3A7-4E88-BC18-49FD99F6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3218" y="1879237"/>
            <a:ext cx="7381724" cy="3951288"/>
          </a:xfrm>
        </p:spPr>
      </p:pic>
    </p:spTree>
    <p:extLst>
      <p:ext uri="{BB962C8B-B14F-4D97-AF65-F5344CB8AC3E}">
        <p14:creationId xmlns:p14="http://schemas.microsoft.com/office/powerpoint/2010/main" val="376791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Historical</a:t>
            </a:r>
            <a:r>
              <a:rPr spc="-215" dirty="0"/>
              <a:t> </a:t>
            </a:r>
            <a:r>
              <a:rPr dirty="0"/>
              <a:t>Context:</a:t>
            </a:r>
            <a:r>
              <a:rPr spc="-220" dirty="0"/>
              <a:t> </a:t>
            </a:r>
            <a:r>
              <a:rPr spc="-10" dirty="0"/>
              <a:t>Inspiration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988" y="2965742"/>
            <a:ext cx="11099800" cy="231140"/>
            <a:chOff x="589988" y="2965742"/>
            <a:chExt cx="11099800" cy="231140"/>
          </a:xfrm>
        </p:grpSpPr>
        <p:sp>
          <p:nvSpPr>
            <p:cNvPr id="4" name="object 4"/>
            <p:cNvSpPr/>
            <p:nvPr/>
          </p:nvSpPr>
          <p:spPr>
            <a:xfrm>
              <a:off x="589988" y="2990189"/>
              <a:ext cx="11099800" cy="171450"/>
            </a:xfrm>
            <a:custGeom>
              <a:avLst/>
              <a:gdLst/>
              <a:ahLst/>
              <a:cxnLst/>
              <a:rect l="l" t="t" r="r" b="b"/>
              <a:pathLst>
                <a:path w="11099800" h="171450">
                  <a:moveTo>
                    <a:pt x="10927927" y="0"/>
                  </a:moveTo>
                  <a:lnTo>
                    <a:pt x="10927969" y="57149"/>
                  </a:lnTo>
                  <a:lnTo>
                    <a:pt x="10928055" y="171450"/>
                  </a:lnTo>
                  <a:lnTo>
                    <a:pt x="11042141" y="114299"/>
                  </a:lnTo>
                  <a:lnTo>
                    <a:pt x="10956598" y="114299"/>
                  </a:lnTo>
                  <a:lnTo>
                    <a:pt x="10956556" y="57149"/>
                  </a:lnTo>
                  <a:lnTo>
                    <a:pt x="11042440" y="57149"/>
                  </a:lnTo>
                  <a:lnTo>
                    <a:pt x="10927927" y="0"/>
                  </a:lnTo>
                  <a:close/>
                </a:path>
                <a:path w="11099800" h="171450">
                  <a:moveTo>
                    <a:pt x="10927969" y="57149"/>
                  </a:moveTo>
                  <a:lnTo>
                    <a:pt x="0" y="65358"/>
                  </a:lnTo>
                  <a:lnTo>
                    <a:pt x="42" y="122508"/>
                  </a:lnTo>
                  <a:lnTo>
                    <a:pt x="10928012" y="114299"/>
                  </a:lnTo>
                  <a:lnTo>
                    <a:pt x="10927969" y="57149"/>
                  </a:lnTo>
                  <a:close/>
                </a:path>
                <a:path w="11099800" h="171450">
                  <a:moveTo>
                    <a:pt x="11042440" y="57149"/>
                  </a:moveTo>
                  <a:lnTo>
                    <a:pt x="10956556" y="57149"/>
                  </a:lnTo>
                  <a:lnTo>
                    <a:pt x="10956598" y="114299"/>
                  </a:lnTo>
                  <a:lnTo>
                    <a:pt x="11042141" y="114299"/>
                  </a:lnTo>
                  <a:lnTo>
                    <a:pt x="11099440" y="85596"/>
                  </a:lnTo>
                  <a:lnTo>
                    <a:pt x="11042440" y="57149"/>
                  </a:lnTo>
                  <a:close/>
                </a:path>
              </a:pathLst>
            </a:custGeom>
            <a:solidFill>
              <a:srgbClr val="0432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3003" y="2965742"/>
              <a:ext cx="220088" cy="2200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9589" y="2976281"/>
              <a:ext cx="220088" cy="220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33795" y="3322678"/>
            <a:ext cx="335915" cy="299339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First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programmable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9418" y="2480564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2012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4151" y="3321734"/>
            <a:ext cx="335915" cy="11169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Turing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test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0078" y="3330769"/>
            <a:ext cx="860425" cy="185801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0" marR="18415" lvl="0" indent="0" algn="r" defTabSz="914400" eaLnBrk="1" fontAlgn="auto" latinLnBrk="0" hangingPunct="1">
              <a:lnSpc>
                <a:spcPts val="2145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5080" lvl="0" indent="0" algn="r" defTabSz="914400" eaLnBrk="1" fontAlgn="auto" latinLnBrk="0" hangingPunct="1">
              <a:lnSpc>
                <a:spcPts val="20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Perceptron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37465" lvl="0" indent="0" algn="r" defTabSz="914400" eaLnBrk="1" fontAlgn="auto" latinLnBrk="0" hangingPunct="1">
              <a:lnSpc>
                <a:spcPts val="2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Machine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18360000">
            <a:off x="3681935" y="2473302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1956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68773" y="2965742"/>
            <a:ext cx="5299075" cy="228600"/>
            <a:chOff x="3768773" y="2965742"/>
            <a:chExt cx="5299075" cy="228600"/>
          </a:xfrm>
        </p:grpSpPr>
        <p:sp>
          <p:nvSpPr>
            <p:cNvPr id="13" name="object 13"/>
            <p:cNvSpPr/>
            <p:nvPr/>
          </p:nvSpPr>
          <p:spPr>
            <a:xfrm>
              <a:off x="3778298" y="2977814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100519" y="0"/>
                  </a:moveTo>
                  <a:lnTo>
                    <a:pt x="61393" y="7899"/>
                  </a:lnTo>
                  <a:lnTo>
                    <a:pt x="29441" y="29441"/>
                  </a:lnTo>
                  <a:lnTo>
                    <a:pt x="7899" y="61392"/>
                  </a:lnTo>
                  <a:lnTo>
                    <a:pt x="0" y="100519"/>
                  </a:lnTo>
                  <a:lnTo>
                    <a:pt x="7899" y="139645"/>
                  </a:lnTo>
                  <a:lnTo>
                    <a:pt x="29441" y="171597"/>
                  </a:lnTo>
                  <a:lnTo>
                    <a:pt x="61393" y="193139"/>
                  </a:lnTo>
                  <a:lnTo>
                    <a:pt x="100519" y="201038"/>
                  </a:lnTo>
                  <a:lnTo>
                    <a:pt x="139645" y="193139"/>
                  </a:lnTo>
                  <a:lnTo>
                    <a:pt x="171597" y="171597"/>
                  </a:lnTo>
                  <a:lnTo>
                    <a:pt x="193139" y="139645"/>
                  </a:lnTo>
                  <a:lnTo>
                    <a:pt x="201038" y="100519"/>
                  </a:lnTo>
                  <a:lnTo>
                    <a:pt x="193139" y="61392"/>
                  </a:lnTo>
                  <a:lnTo>
                    <a:pt x="171597" y="29441"/>
                  </a:lnTo>
                  <a:lnTo>
                    <a:pt x="139645" y="7899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78298" y="2977814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0" y="100519"/>
                  </a:moveTo>
                  <a:lnTo>
                    <a:pt x="7899" y="61392"/>
                  </a:lnTo>
                  <a:lnTo>
                    <a:pt x="29441" y="29441"/>
                  </a:lnTo>
                  <a:lnTo>
                    <a:pt x="61392" y="7899"/>
                  </a:lnTo>
                  <a:lnTo>
                    <a:pt x="100519" y="0"/>
                  </a:lnTo>
                  <a:lnTo>
                    <a:pt x="139645" y="7899"/>
                  </a:lnTo>
                  <a:lnTo>
                    <a:pt x="171596" y="29441"/>
                  </a:lnTo>
                  <a:lnTo>
                    <a:pt x="193138" y="61392"/>
                  </a:lnTo>
                  <a:lnTo>
                    <a:pt x="201038" y="100519"/>
                  </a:lnTo>
                  <a:lnTo>
                    <a:pt x="193138" y="139645"/>
                  </a:lnTo>
                  <a:lnTo>
                    <a:pt x="171596" y="171596"/>
                  </a:lnTo>
                  <a:lnTo>
                    <a:pt x="139645" y="193138"/>
                  </a:lnTo>
                  <a:lnTo>
                    <a:pt x="100519" y="201038"/>
                  </a:lnTo>
                  <a:lnTo>
                    <a:pt x="61392" y="193138"/>
                  </a:lnTo>
                  <a:lnTo>
                    <a:pt x="29441" y="171596"/>
                  </a:lnTo>
                  <a:lnTo>
                    <a:pt x="7899" y="139645"/>
                  </a:lnTo>
                  <a:lnTo>
                    <a:pt x="0" y="100519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0994" y="2965742"/>
              <a:ext cx="220088" cy="220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7645" y="2974078"/>
              <a:ext cx="220088" cy="2200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549221" y="3295379"/>
            <a:ext cx="983615" cy="320992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347980" marR="177800" lvl="0" indent="225425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Neural</a:t>
            </a:r>
            <a:r>
              <a:rPr kumimoji="0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networks</a:t>
            </a:r>
            <a:r>
              <a:rPr kumimoji="0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with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effective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strategy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Universal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approximation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paper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19407" y="3208020"/>
            <a:ext cx="16567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5143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Wave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3: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rise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“deep</a:t>
            </a:r>
            <a:r>
              <a:rPr kumimoji="0" sz="2000" b="0" i="0" u="none" strike="noStrike" kern="0" cap="none" spc="-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learning”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896" y="2965742"/>
            <a:ext cx="220088" cy="2200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 rot="18360000">
            <a:off x="3963364" y="2467206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1957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 rot="18360000">
            <a:off x="4292397" y="2473302"/>
            <a:ext cx="68780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1959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7138" y="2937349"/>
            <a:ext cx="9059545" cy="271145"/>
            <a:chOff x="427138" y="2937349"/>
            <a:chExt cx="9059545" cy="271145"/>
          </a:xfrm>
        </p:grpSpPr>
        <p:sp>
          <p:nvSpPr>
            <p:cNvPr id="23" name="object 23"/>
            <p:cNvSpPr/>
            <p:nvPr/>
          </p:nvSpPr>
          <p:spPr>
            <a:xfrm>
              <a:off x="3980540" y="2974508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100519" y="0"/>
                  </a:moveTo>
                  <a:lnTo>
                    <a:pt x="61392" y="7899"/>
                  </a:lnTo>
                  <a:lnTo>
                    <a:pt x="29441" y="29441"/>
                  </a:lnTo>
                  <a:lnTo>
                    <a:pt x="7899" y="61392"/>
                  </a:lnTo>
                  <a:lnTo>
                    <a:pt x="0" y="100519"/>
                  </a:lnTo>
                  <a:lnTo>
                    <a:pt x="7899" y="139645"/>
                  </a:lnTo>
                  <a:lnTo>
                    <a:pt x="29441" y="171597"/>
                  </a:lnTo>
                  <a:lnTo>
                    <a:pt x="61392" y="193139"/>
                  </a:lnTo>
                  <a:lnTo>
                    <a:pt x="100519" y="201038"/>
                  </a:lnTo>
                  <a:lnTo>
                    <a:pt x="139645" y="193139"/>
                  </a:lnTo>
                  <a:lnTo>
                    <a:pt x="171597" y="171597"/>
                  </a:lnTo>
                  <a:lnTo>
                    <a:pt x="193139" y="139645"/>
                  </a:lnTo>
                  <a:lnTo>
                    <a:pt x="201038" y="100519"/>
                  </a:lnTo>
                  <a:lnTo>
                    <a:pt x="193139" y="61392"/>
                  </a:lnTo>
                  <a:lnTo>
                    <a:pt x="171597" y="29441"/>
                  </a:lnTo>
                  <a:lnTo>
                    <a:pt x="139645" y="7899"/>
                  </a:lnTo>
                  <a:lnTo>
                    <a:pt x="10051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80540" y="2974508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4">
                  <a:moveTo>
                    <a:pt x="0" y="100519"/>
                  </a:moveTo>
                  <a:lnTo>
                    <a:pt x="7899" y="61392"/>
                  </a:lnTo>
                  <a:lnTo>
                    <a:pt x="29441" y="29441"/>
                  </a:lnTo>
                  <a:lnTo>
                    <a:pt x="61392" y="7899"/>
                  </a:lnTo>
                  <a:lnTo>
                    <a:pt x="100519" y="0"/>
                  </a:lnTo>
                  <a:lnTo>
                    <a:pt x="139645" y="7899"/>
                  </a:lnTo>
                  <a:lnTo>
                    <a:pt x="171596" y="29441"/>
                  </a:lnTo>
                  <a:lnTo>
                    <a:pt x="193138" y="61392"/>
                  </a:lnTo>
                  <a:lnTo>
                    <a:pt x="201038" y="100519"/>
                  </a:lnTo>
                  <a:lnTo>
                    <a:pt x="193138" y="139645"/>
                  </a:lnTo>
                  <a:lnTo>
                    <a:pt x="171596" y="171596"/>
                  </a:lnTo>
                  <a:lnTo>
                    <a:pt x="139645" y="193138"/>
                  </a:lnTo>
                  <a:lnTo>
                    <a:pt x="100519" y="201038"/>
                  </a:lnTo>
                  <a:lnTo>
                    <a:pt x="61392" y="193138"/>
                  </a:lnTo>
                  <a:lnTo>
                    <a:pt x="29441" y="171596"/>
                  </a:lnTo>
                  <a:lnTo>
                    <a:pt x="7899" y="139645"/>
                  </a:lnTo>
                  <a:lnTo>
                    <a:pt x="0" y="100519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38" y="2988381"/>
              <a:ext cx="220088" cy="2200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88597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4" y="90331"/>
                  </a:lnTo>
                  <a:lnTo>
                    <a:pt x="165694" y="65021"/>
                  </a:lnTo>
                  <a:lnTo>
                    <a:pt x="159184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88597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74851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4" y="90331"/>
                  </a:lnTo>
                  <a:lnTo>
                    <a:pt x="165695" y="65021"/>
                  </a:lnTo>
                  <a:lnTo>
                    <a:pt x="159184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174851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67895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82847" y="0"/>
                  </a:moveTo>
                  <a:lnTo>
                    <a:pt x="50599" y="5109"/>
                  </a:lnTo>
                  <a:lnTo>
                    <a:pt x="24265" y="19044"/>
                  </a:lnTo>
                  <a:lnTo>
                    <a:pt x="6510" y="39712"/>
                  </a:lnTo>
                  <a:lnTo>
                    <a:pt x="0" y="65021"/>
                  </a:lnTo>
                  <a:lnTo>
                    <a:pt x="6510" y="90331"/>
                  </a:lnTo>
                  <a:lnTo>
                    <a:pt x="24265" y="110999"/>
                  </a:lnTo>
                  <a:lnTo>
                    <a:pt x="50599" y="124934"/>
                  </a:lnTo>
                  <a:lnTo>
                    <a:pt x="82847" y="130044"/>
                  </a:lnTo>
                  <a:lnTo>
                    <a:pt x="115095" y="124934"/>
                  </a:lnTo>
                  <a:lnTo>
                    <a:pt x="141429" y="110999"/>
                  </a:lnTo>
                  <a:lnTo>
                    <a:pt x="159183" y="90331"/>
                  </a:lnTo>
                  <a:lnTo>
                    <a:pt x="165694" y="65021"/>
                  </a:lnTo>
                  <a:lnTo>
                    <a:pt x="159183" y="39712"/>
                  </a:lnTo>
                  <a:lnTo>
                    <a:pt x="141429" y="19044"/>
                  </a:lnTo>
                  <a:lnTo>
                    <a:pt x="115095" y="5109"/>
                  </a:lnTo>
                  <a:lnTo>
                    <a:pt x="82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367895" y="3019101"/>
              <a:ext cx="165735" cy="130175"/>
            </a:xfrm>
            <a:custGeom>
              <a:avLst/>
              <a:gdLst/>
              <a:ahLst/>
              <a:cxnLst/>
              <a:rect l="l" t="t" r="r" b="b"/>
              <a:pathLst>
                <a:path w="165734" h="130175">
                  <a:moveTo>
                    <a:pt x="0" y="65022"/>
                  </a:moveTo>
                  <a:lnTo>
                    <a:pt x="6510" y="39712"/>
                  </a:lnTo>
                  <a:lnTo>
                    <a:pt x="24265" y="19044"/>
                  </a:lnTo>
                  <a:lnTo>
                    <a:pt x="50599" y="5109"/>
                  </a:lnTo>
                  <a:lnTo>
                    <a:pt x="82847" y="0"/>
                  </a:lnTo>
                  <a:lnTo>
                    <a:pt x="115095" y="5109"/>
                  </a:lnTo>
                  <a:lnTo>
                    <a:pt x="141429" y="19044"/>
                  </a:lnTo>
                  <a:lnTo>
                    <a:pt x="159184" y="39712"/>
                  </a:lnTo>
                  <a:lnTo>
                    <a:pt x="165695" y="65022"/>
                  </a:lnTo>
                  <a:lnTo>
                    <a:pt x="159184" y="90331"/>
                  </a:lnTo>
                  <a:lnTo>
                    <a:pt x="141429" y="110999"/>
                  </a:lnTo>
                  <a:lnTo>
                    <a:pt x="115095" y="124934"/>
                  </a:lnTo>
                  <a:lnTo>
                    <a:pt x="82847" y="130044"/>
                  </a:lnTo>
                  <a:lnTo>
                    <a:pt x="50599" y="124934"/>
                  </a:lnTo>
                  <a:lnTo>
                    <a:pt x="24265" y="110999"/>
                  </a:lnTo>
                  <a:lnTo>
                    <a:pt x="6510" y="90331"/>
                  </a:lnTo>
                  <a:lnTo>
                    <a:pt x="0" y="65022"/>
                  </a:lnTo>
                  <a:close/>
                </a:path>
              </a:pathLst>
            </a:custGeom>
            <a:ln w="1905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014" y="2965536"/>
              <a:ext cx="220088" cy="2200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6204" y="2974078"/>
              <a:ext cx="220088" cy="2200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35995" y="2946874"/>
              <a:ext cx="2683510" cy="241300"/>
            </a:xfrm>
            <a:custGeom>
              <a:avLst/>
              <a:gdLst/>
              <a:ahLst/>
              <a:cxnLst/>
              <a:rect l="l" t="t" r="r" b="b"/>
              <a:pathLst>
                <a:path w="2683509" h="241300">
                  <a:moveTo>
                    <a:pt x="1341475" y="0"/>
                  </a:moveTo>
                  <a:lnTo>
                    <a:pt x="1262653" y="204"/>
                  </a:lnTo>
                  <a:lnTo>
                    <a:pt x="1185031" y="810"/>
                  </a:lnTo>
                  <a:lnTo>
                    <a:pt x="1108733" y="1806"/>
                  </a:lnTo>
                  <a:lnTo>
                    <a:pt x="1033887" y="3182"/>
                  </a:lnTo>
                  <a:lnTo>
                    <a:pt x="960618" y="4925"/>
                  </a:lnTo>
                  <a:lnTo>
                    <a:pt x="889051" y="7024"/>
                  </a:lnTo>
                  <a:lnTo>
                    <a:pt x="819312" y="9468"/>
                  </a:lnTo>
                  <a:lnTo>
                    <a:pt x="751528" y="12246"/>
                  </a:lnTo>
                  <a:lnTo>
                    <a:pt x="685824" y="15347"/>
                  </a:lnTo>
                  <a:lnTo>
                    <a:pt x="622326" y="18758"/>
                  </a:lnTo>
                  <a:lnTo>
                    <a:pt x="561160" y="22470"/>
                  </a:lnTo>
                  <a:lnTo>
                    <a:pt x="502451" y="26470"/>
                  </a:lnTo>
                  <a:lnTo>
                    <a:pt x="446325" y="30747"/>
                  </a:lnTo>
                  <a:lnTo>
                    <a:pt x="392909" y="35290"/>
                  </a:lnTo>
                  <a:lnTo>
                    <a:pt x="342327" y="40088"/>
                  </a:lnTo>
                  <a:lnTo>
                    <a:pt x="294707" y="45129"/>
                  </a:lnTo>
                  <a:lnTo>
                    <a:pt x="250173" y="50402"/>
                  </a:lnTo>
                  <a:lnTo>
                    <a:pt x="208851" y="55896"/>
                  </a:lnTo>
                  <a:lnTo>
                    <a:pt x="170868" y="61599"/>
                  </a:lnTo>
                  <a:lnTo>
                    <a:pt x="105419" y="73589"/>
                  </a:lnTo>
                  <a:lnTo>
                    <a:pt x="54834" y="86281"/>
                  </a:lnTo>
                  <a:lnTo>
                    <a:pt x="9025" y="106438"/>
                  </a:lnTo>
                  <a:lnTo>
                    <a:pt x="0" y="120489"/>
                  </a:lnTo>
                  <a:lnTo>
                    <a:pt x="2277" y="127569"/>
                  </a:lnTo>
                  <a:lnTo>
                    <a:pt x="35429" y="148116"/>
                  </a:lnTo>
                  <a:lnTo>
                    <a:pt x="78206" y="161125"/>
                  </a:lnTo>
                  <a:lnTo>
                    <a:pt x="136349" y="173477"/>
                  </a:lnTo>
                  <a:lnTo>
                    <a:pt x="208851" y="185082"/>
                  </a:lnTo>
                  <a:lnTo>
                    <a:pt x="250173" y="190576"/>
                  </a:lnTo>
                  <a:lnTo>
                    <a:pt x="294707" y="195849"/>
                  </a:lnTo>
                  <a:lnTo>
                    <a:pt x="342327" y="200890"/>
                  </a:lnTo>
                  <a:lnTo>
                    <a:pt x="392909" y="205688"/>
                  </a:lnTo>
                  <a:lnTo>
                    <a:pt x="446325" y="210231"/>
                  </a:lnTo>
                  <a:lnTo>
                    <a:pt x="502451" y="214508"/>
                  </a:lnTo>
                  <a:lnTo>
                    <a:pt x="561160" y="218508"/>
                  </a:lnTo>
                  <a:lnTo>
                    <a:pt x="622326" y="222220"/>
                  </a:lnTo>
                  <a:lnTo>
                    <a:pt x="685824" y="225631"/>
                  </a:lnTo>
                  <a:lnTo>
                    <a:pt x="751528" y="228732"/>
                  </a:lnTo>
                  <a:lnTo>
                    <a:pt x="819312" y="231510"/>
                  </a:lnTo>
                  <a:lnTo>
                    <a:pt x="889051" y="233954"/>
                  </a:lnTo>
                  <a:lnTo>
                    <a:pt x="960618" y="236053"/>
                  </a:lnTo>
                  <a:lnTo>
                    <a:pt x="1033887" y="237796"/>
                  </a:lnTo>
                  <a:lnTo>
                    <a:pt x="1108733" y="239171"/>
                  </a:lnTo>
                  <a:lnTo>
                    <a:pt x="1185031" y="240168"/>
                  </a:lnTo>
                  <a:lnTo>
                    <a:pt x="1262653" y="240774"/>
                  </a:lnTo>
                  <a:lnTo>
                    <a:pt x="1341475" y="240978"/>
                  </a:lnTo>
                  <a:lnTo>
                    <a:pt x="1420297" y="240774"/>
                  </a:lnTo>
                  <a:lnTo>
                    <a:pt x="1497919" y="240168"/>
                  </a:lnTo>
                  <a:lnTo>
                    <a:pt x="1574217" y="239171"/>
                  </a:lnTo>
                  <a:lnTo>
                    <a:pt x="1649063" y="237796"/>
                  </a:lnTo>
                  <a:lnTo>
                    <a:pt x="1722332" y="236053"/>
                  </a:lnTo>
                  <a:lnTo>
                    <a:pt x="1793899" y="233954"/>
                  </a:lnTo>
                  <a:lnTo>
                    <a:pt x="1863638" y="231510"/>
                  </a:lnTo>
                  <a:lnTo>
                    <a:pt x="1931422" y="228732"/>
                  </a:lnTo>
                  <a:lnTo>
                    <a:pt x="1997126" y="225631"/>
                  </a:lnTo>
                  <a:lnTo>
                    <a:pt x="2060624" y="222220"/>
                  </a:lnTo>
                  <a:lnTo>
                    <a:pt x="2121791" y="218508"/>
                  </a:lnTo>
                  <a:lnTo>
                    <a:pt x="2180499" y="214508"/>
                  </a:lnTo>
                  <a:lnTo>
                    <a:pt x="2236625" y="210231"/>
                  </a:lnTo>
                  <a:lnTo>
                    <a:pt x="2290041" y="205688"/>
                  </a:lnTo>
                  <a:lnTo>
                    <a:pt x="2340623" y="200890"/>
                  </a:lnTo>
                  <a:lnTo>
                    <a:pt x="2388243" y="195849"/>
                  </a:lnTo>
                  <a:lnTo>
                    <a:pt x="2432777" y="190576"/>
                  </a:lnTo>
                  <a:lnTo>
                    <a:pt x="2474099" y="185082"/>
                  </a:lnTo>
                  <a:lnTo>
                    <a:pt x="2512082" y="179379"/>
                  </a:lnTo>
                  <a:lnTo>
                    <a:pt x="2577531" y="167389"/>
                  </a:lnTo>
                  <a:lnTo>
                    <a:pt x="2628117" y="154697"/>
                  </a:lnTo>
                  <a:lnTo>
                    <a:pt x="2673926" y="134541"/>
                  </a:lnTo>
                  <a:lnTo>
                    <a:pt x="2682951" y="120489"/>
                  </a:lnTo>
                  <a:lnTo>
                    <a:pt x="2680673" y="113410"/>
                  </a:lnTo>
                  <a:lnTo>
                    <a:pt x="2647521" y="92862"/>
                  </a:lnTo>
                  <a:lnTo>
                    <a:pt x="2604744" y="79853"/>
                  </a:lnTo>
                  <a:lnTo>
                    <a:pt x="2546602" y="67501"/>
                  </a:lnTo>
                  <a:lnTo>
                    <a:pt x="2474099" y="55896"/>
                  </a:lnTo>
                  <a:lnTo>
                    <a:pt x="2432777" y="50402"/>
                  </a:lnTo>
                  <a:lnTo>
                    <a:pt x="2388243" y="45129"/>
                  </a:lnTo>
                  <a:lnTo>
                    <a:pt x="2340623" y="40088"/>
                  </a:lnTo>
                  <a:lnTo>
                    <a:pt x="2290041" y="35290"/>
                  </a:lnTo>
                  <a:lnTo>
                    <a:pt x="2236625" y="30747"/>
                  </a:lnTo>
                  <a:lnTo>
                    <a:pt x="2180499" y="26470"/>
                  </a:lnTo>
                  <a:lnTo>
                    <a:pt x="2121791" y="22470"/>
                  </a:lnTo>
                  <a:lnTo>
                    <a:pt x="2060624" y="18758"/>
                  </a:lnTo>
                  <a:lnTo>
                    <a:pt x="1997126" y="15347"/>
                  </a:lnTo>
                  <a:lnTo>
                    <a:pt x="1931422" y="12246"/>
                  </a:lnTo>
                  <a:lnTo>
                    <a:pt x="1863638" y="9468"/>
                  </a:lnTo>
                  <a:lnTo>
                    <a:pt x="1793899" y="7024"/>
                  </a:lnTo>
                  <a:lnTo>
                    <a:pt x="1722332" y="4925"/>
                  </a:lnTo>
                  <a:lnTo>
                    <a:pt x="1649063" y="3182"/>
                  </a:lnTo>
                  <a:lnTo>
                    <a:pt x="1574217" y="1806"/>
                  </a:lnTo>
                  <a:lnTo>
                    <a:pt x="1497919" y="810"/>
                  </a:lnTo>
                  <a:lnTo>
                    <a:pt x="1420297" y="204"/>
                  </a:lnTo>
                  <a:lnTo>
                    <a:pt x="13414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335995" y="2946874"/>
              <a:ext cx="2683510" cy="241300"/>
            </a:xfrm>
            <a:custGeom>
              <a:avLst/>
              <a:gdLst/>
              <a:ahLst/>
              <a:cxnLst/>
              <a:rect l="l" t="t" r="r" b="b"/>
              <a:pathLst>
                <a:path w="2683509" h="241300">
                  <a:moveTo>
                    <a:pt x="0" y="120489"/>
                  </a:moveTo>
                  <a:lnTo>
                    <a:pt x="35429" y="92862"/>
                  </a:lnTo>
                  <a:lnTo>
                    <a:pt x="78206" y="79853"/>
                  </a:lnTo>
                  <a:lnTo>
                    <a:pt x="136349" y="67501"/>
                  </a:lnTo>
                  <a:lnTo>
                    <a:pt x="208851" y="55896"/>
                  </a:lnTo>
                  <a:lnTo>
                    <a:pt x="250173" y="50402"/>
                  </a:lnTo>
                  <a:lnTo>
                    <a:pt x="294707" y="45129"/>
                  </a:lnTo>
                  <a:lnTo>
                    <a:pt x="342327" y="40088"/>
                  </a:lnTo>
                  <a:lnTo>
                    <a:pt x="392909" y="35290"/>
                  </a:lnTo>
                  <a:lnTo>
                    <a:pt x="446325" y="30747"/>
                  </a:lnTo>
                  <a:lnTo>
                    <a:pt x="502450" y="26470"/>
                  </a:lnTo>
                  <a:lnTo>
                    <a:pt x="561159" y="22470"/>
                  </a:lnTo>
                  <a:lnTo>
                    <a:pt x="622326" y="18758"/>
                  </a:lnTo>
                  <a:lnTo>
                    <a:pt x="685824" y="15347"/>
                  </a:lnTo>
                  <a:lnTo>
                    <a:pt x="751528" y="12246"/>
                  </a:lnTo>
                  <a:lnTo>
                    <a:pt x="819312" y="9468"/>
                  </a:lnTo>
                  <a:lnTo>
                    <a:pt x="889050" y="7024"/>
                  </a:lnTo>
                  <a:lnTo>
                    <a:pt x="960617" y="4925"/>
                  </a:lnTo>
                  <a:lnTo>
                    <a:pt x="1033887" y="3182"/>
                  </a:lnTo>
                  <a:lnTo>
                    <a:pt x="1108733" y="1806"/>
                  </a:lnTo>
                  <a:lnTo>
                    <a:pt x="1185030" y="810"/>
                  </a:lnTo>
                  <a:lnTo>
                    <a:pt x="1262653" y="204"/>
                  </a:lnTo>
                  <a:lnTo>
                    <a:pt x="1341475" y="0"/>
                  </a:lnTo>
                  <a:lnTo>
                    <a:pt x="1420296" y="204"/>
                  </a:lnTo>
                  <a:lnTo>
                    <a:pt x="1497919" y="810"/>
                  </a:lnTo>
                  <a:lnTo>
                    <a:pt x="1574216" y="1806"/>
                  </a:lnTo>
                  <a:lnTo>
                    <a:pt x="1649063" y="3182"/>
                  </a:lnTo>
                  <a:lnTo>
                    <a:pt x="1722332" y="4925"/>
                  </a:lnTo>
                  <a:lnTo>
                    <a:pt x="1793899" y="7024"/>
                  </a:lnTo>
                  <a:lnTo>
                    <a:pt x="1863638" y="9468"/>
                  </a:lnTo>
                  <a:lnTo>
                    <a:pt x="1931422" y="12246"/>
                  </a:lnTo>
                  <a:lnTo>
                    <a:pt x="1997126" y="15347"/>
                  </a:lnTo>
                  <a:lnTo>
                    <a:pt x="2060624" y="18758"/>
                  </a:lnTo>
                  <a:lnTo>
                    <a:pt x="2121791" y="22470"/>
                  </a:lnTo>
                  <a:lnTo>
                    <a:pt x="2180499" y="26470"/>
                  </a:lnTo>
                  <a:lnTo>
                    <a:pt x="2236625" y="30747"/>
                  </a:lnTo>
                  <a:lnTo>
                    <a:pt x="2290041" y="35290"/>
                  </a:lnTo>
                  <a:lnTo>
                    <a:pt x="2340623" y="40088"/>
                  </a:lnTo>
                  <a:lnTo>
                    <a:pt x="2388243" y="45129"/>
                  </a:lnTo>
                  <a:lnTo>
                    <a:pt x="2432777" y="50402"/>
                  </a:lnTo>
                  <a:lnTo>
                    <a:pt x="2474099" y="55896"/>
                  </a:lnTo>
                  <a:lnTo>
                    <a:pt x="2512082" y="61599"/>
                  </a:lnTo>
                  <a:lnTo>
                    <a:pt x="2577531" y="73589"/>
                  </a:lnTo>
                  <a:lnTo>
                    <a:pt x="2628116" y="86281"/>
                  </a:lnTo>
                  <a:lnTo>
                    <a:pt x="2673925" y="106437"/>
                  </a:lnTo>
                  <a:lnTo>
                    <a:pt x="2682951" y="120489"/>
                  </a:lnTo>
                  <a:lnTo>
                    <a:pt x="2680673" y="127569"/>
                  </a:lnTo>
                  <a:lnTo>
                    <a:pt x="2647521" y="148116"/>
                  </a:lnTo>
                  <a:lnTo>
                    <a:pt x="2604744" y="161125"/>
                  </a:lnTo>
                  <a:lnTo>
                    <a:pt x="2546601" y="173477"/>
                  </a:lnTo>
                  <a:lnTo>
                    <a:pt x="2474099" y="185082"/>
                  </a:lnTo>
                  <a:lnTo>
                    <a:pt x="2432777" y="190576"/>
                  </a:lnTo>
                  <a:lnTo>
                    <a:pt x="2388243" y="195849"/>
                  </a:lnTo>
                  <a:lnTo>
                    <a:pt x="2340623" y="200890"/>
                  </a:lnTo>
                  <a:lnTo>
                    <a:pt x="2290041" y="205688"/>
                  </a:lnTo>
                  <a:lnTo>
                    <a:pt x="2236625" y="210231"/>
                  </a:lnTo>
                  <a:lnTo>
                    <a:pt x="2180499" y="214508"/>
                  </a:lnTo>
                  <a:lnTo>
                    <a:pt x="2121791" y="218508"/>
                  </a:lnTo>
                  <a:lnTo>
                    <a:pt x="2060624" y="222220"/>
                  </a:lnTo>
                  <a:lnTo>
                    <a:pt x="1997126" y="225631"/>
                  </a:lnTo>
                  <a:lnTo>
                    <a:pt x="1931422" y="228732"/>
                  </a:lnTo>
                  <a:lnTo>
                    <a:pt x="1863638" y="231510"/>
                  </a:lnTo>
                  <a:lnTo>
                    <a:pt x="1793899" y="233954"/>
                  </a:lnTo>
                  <a:lnTo>
                    <a:pt x="1722332" y="236053"/>
                  </a:lnTo>
                  <a:lnTo>
                    <a:pt x="1649063" y="237796"/>
                  </a:lnTo>
                  <a:lnTo>
                    <a:pt x="1574216" y="239172"/>
                  </a:lnTo>
                  <a:lnTo>
                    <a:pt x="1497919" y="240168"/>
                  </a:lnTo>
                  <a:lnTo>
                    <a:pt x="1420296" y="240774"/>
                  </a:lnTo>
                  <a:lnTo>
                    <a:pt x="1341475" y="240979"/>
                  </a:lnTo>
                  <a:lnTo>
                    <a:pt x="1262653" y="240774"/>
                  </a:lnTo>
                  <a:lnTo>
                    <a:pt x="1185030" y="240168"/>
                  </a:lnTo>
                  <a:lnTo>
                    <a:pt x="1108733" y="239172"/>
                  </a:lnTo>
                  <a:lnTo>
                    <a:pt x="1033887" y="237796"/>
                  </a:lnTo>
                  <a:lnTo>
                    <a:pt x="960617" y="236053"/>
                  </a:lnTo>
                  <a:lnTo>
                    <a:pt x="889050" y="233954"/>
                  </a:lnTo>
                  <a:lnTo>
                    <a:pt x="819312" y="231510"/>
                  </a:lnTo>
                  <a:lnTo>
                    <a:pt x="751528" y="228732"/>
                  </a:lnTo>
                  <a:lnTo>
                    <a:pt x="685824" y="225631"/>
                  </a:lnTo>
                  <a:lnTo>
                    <a:pt x="622326" y="222220"/>
                  </a:lnTo>
                  <a:lnTo>
                    <a:pt x="561159" y="218508"/>
                  </a:lnTo>
                  <a:lnTo>
                    <a:pt x="502450" y="214508"/>
                  </a:lnTo>
                  <a:lnTo>
                    <a:pt x="446325" y="210231"/>
                  </a:lnTo>
                  <a:lnTo>
                    <a:pt x="392909" y="205688"/>
                  </a:lnTo>
                  <a:lnTo>
                    <a:pt x="342327" y="200890"/>
                  </a:lnTo>
                  <a:lnTo>
                    <a:pt x="294707" y="195849"/>
                  </a:lnTo>
                  <a:lnTo>
                    <a:pt x="250173" y="190576"/>
                  </a:lnTo>
                  <a:lnTo>
                    <a:pt x="208851" y="185082"/>
                  </a:lnTo>
                  <a:lnTo>
                    <a:pt x="170868" y="179379"/>
                  </a:lnTo>
                  <a:lnTo>
                    <a:pt x="105419" y="167389"/>
                  </a:lnTo>
                  <a:lnTo>
                    <a:pt x="54834" y="154697"/>
                  </a:lnTo>
                  <a:lnTo>
                    <a:pt x="9025" y="134541"/>
                  </a:lnTo>
                  <a:lnTo>
                    <a:pt x="0" y="12048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36612" y="1705355"/>
            <a:ext cx="9463405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67120" marR="191135" lvl="0" indent="400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Nobel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Prize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Physiology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Medicine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Hubel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Weisel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8275" algn="l"/>
                <a:tab pos="2208530" algn="l"/>
                <a:tab pos="7387590" algn="l"/>
                <a:tab pos="8154034" algn="l"/>
              </a:tabLst>
              <a:defRPr/>
            </a:pP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1847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1945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1950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3600" b="0" i="0" u="none" strike="noStrike" kern="0" cap="none" spc="-30" normalizeH="0" baseline="3472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1980</a:t>
            </a:r>
            <a:r>
              <a:rPr kumimoji="0" sz="3600" b="0" i="0" u="none" strike="noStrike" kern="0" cap="none" spc="0" normalizeH="0" baseline="3472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	</a:t>
            </a:r>
            <a:r>
              <a:rPr kumimoji="0" sz="3600" b="0" i="0" u="none" strike="noStrike" kern="0" cap="none" spc="0" normalizeH="0" baseline="115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1986</a:t>
            </a:r>
            <a:r>
              <a:rPr kumimoji="0" sz="3600" b="0" i="0" u="none" strike="noStrike" kern="0" cap="none" spc="-82" normalizeH="0" baseline="1157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1989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5220" y="3331059"/>
            <a:ext cx="335915" cy="1796414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Gradient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descent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93602" y="3217164"/>
            <a:ext cx="29946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-127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Neuroscientific</a:t>
            </a:r>
            <a:r>
              <a:rPr kumimoji="0" sz="2000" b="0" i="0" u="none" strike="noStrike" kern="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experiments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by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Hubel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&amp;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Weisel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to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understand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how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mammalian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vision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</a:rPr>
              <a:t>works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787" y="1527130"/>
            <a:ext cx="6092429" cy="430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Building-blocks for CNN’s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0462" y="4547185"/>
            <a:ext cx="1861460" cy="4844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000752" y="5174525"/>
            <a:ext cx="1927469" cy="340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3540" y="3561263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63540" y="2483371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79970" y="4436393"/>
            <a:ext cx="1467068" cy="300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2794810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core layer of CNNs</a:t>
            </a:r>
          </a:p>
          <a:p>
            <a:r>
              <a:rPr lang="en-US" dirty="0"/>
              <a:t>The convolutional layer consists of a set of filters.</a:t>
            </a:r>
          </a:p>
          <a:p>
            <a:pPr lvl="1"/>
            <a:r>
              <a:rPr lang="en-US" dirty="0"/>
              <a:t>Each filter covers a spatially small portion of the input data.</a:t>
            </a:r>
          </a:p>
          <a:p>
            <a:r>
              <a:rPr lang="en-US" dirty="0"/>
              <a:t>Each filter is convolved across the dimensions of the input data, producing a multidimensional feature map.</a:t>
            </a:r>
          </a:p>
          <a:p>
            <a:pPr lvl="1"/>
            <a:r>
              <a:rPr lang="en-US" dirty="0"/>
              <a:t>As we convolve the filter, we are computing the dot product between the parameters of the filter and the input.</a:t>
            </a:r>
          </a:p>
          <a:p>
            <a:r>
              <a:rPr lang="en-US" dirty="0"/>
              <a:t>Intuition: the network will learn filters that activate when they see some specific type of feature at some spatial position in the input.</a:t>
            </a:r>
          </a:p>
          <a:p>
            <a:r>
              <a:rPr lang="en-US" dirty="0"/>
              <a:t>The key architectural characteristics of the convolutional layer is local connectivity and shared weights.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Convolutional Layer: Local 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2" y="2226469"/>
            <a:ext cx="5259531" cy="3263504"/>
          </a:xfrm>
        </p:spPr>
        <p:txBody>
          <a:bodyPr>
            <a:normAutofit fontScale="70000" lnSpcReduction="20000"/>
          </a:bodyPr>
          <a:lstStyle/>
          <a:p>
            <a:pPr marL="214313" indent="-214313"/>
            <a:r>
              <a:rPr lang="en-US" dirty="0"/>
              <a:t>Neurons in layer </a:t>
            </a:r>
            <a:r>
              <a:rPr lang="en-US" b="1" dirty="0"/>
              <a:t>m</a:t>
            </a:r>
            <a:r>
              <a:rPr lang="en-US" dirty="0"/>
              <a:t> are only connected to 3 adjacent neurons in the </a:t>
            </a:r>
            <a:r>
              <a:rPr lang="en-US" b="1" dirty="0"/>
              <a:t>m-1</a:t>
            </a:r>
            <a:r>
              <a:rPr lang="en-US" dirty="0"/>
              <a:t> layer.</a:t>
            </a:r>
          </a:p>
          <a:p>
            <a:pPr marL="214313" indent="-214313"/>
            <a:r>
              <a:rPr lang="en-US" dirty="0"/>
              <a:t>Neurons in layer </a:t>
            </a:r>
            <a:r>
              <a:rPr lang="en-US" b="1" dirty="0"/>
              <a:t>m+1</a:t>
            </a:r>
            <a:r>
              <a:rPr lang="en-US" dirty="0"/>
              <a:t> have a similar connectivity with the layer below. </a:t>
            </a:r>
          </a:p>
          <a:p>
            <a:pPr marL="214313" indent="-214313"/>
            <a:r>
              <a:rPr lang="en-US" dirty="0"/>
              <a:t>Each neuron is unresponsive to variations outside of its </a:t>
            </a:r>
            <a:r>
              <a:rPr lang="en-US" i="1" dirty="0"/>
              <a:t>receptive field</a:t>
            </a:r>
            <a:r>
              <a:rPr lang="en-US" dirty="0"/>
              <a:t> with respect to the input. </a:t>
            </a:r>
          </a:p>
          <a:p>
            <a:pPr marL="557213" lvl="1" indent="-214313"/>
            <a:r>
              <a:rPr lang="en-US" dirty="0"/>
              <a:t>Receptive field: small neuron collections which process portions of the input data</a:t>
            </a:r>
          </a:p>
          <a:p>
            <a:pPr marL="214313" indent="-214313"/>
            <a:r>
              <a:rPr lang="en-US" dirty="0"/>
              <a:t>The architecture thus ensures that the learnt feature extractors produce the strongest response to a spatially local input pattern.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3" y="3120466"/>
            <a:ext cx="2898293" cy="13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6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280" y="252560"/>
            <a:ext cx="8041440" cy="1180000"/>
          </a:xfrm>
        </p:spPr>
        <p:txBody>
          <a:bodyPr/>
          <a:lstStyle/>
          <a:p>
            <a:r>
              <a:rPr lang="en-US" dirty="0"/>
              <a:t>CNN Convolutional Layer</a:t>
            </a:r>
            <a:br>
              <a:rPr lang="en-US" dirty="0"/>
            </a:br>
            <a:r>
              <a:rPr lang="en-US" dirty="0"/>
              <a:t>Shared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1" y="1519015"/>
            <a:ext cx="5882641" cy="4812423"/>
          </a:xfrm>
        </p:spPr>
        <p:txBody>
          <a:bodyPr>
            <a:noAutofit/>
          </a:bodyPr>
          <a:lstStyle/>
          <a:p>
            <a:r>
              <a:rPr lang="en-US" sz="1800" dirty="0"/>
              <a:t>We show 3 hidden neurons belonging to the same feature map (the layer right above the input layer). </a:t>
            </a:r>
          </a:p>
          <a:p>
            <a:r>
              <a:rPr lang="en-US" sz="1800" dirty="0"/>
              <a:t>Weights of the same color are shared—constrained to be identical. </a:t>
            </a:r>
          </a:p>
          <a:p>
            <a:r>
              <a:rPr lang="en-US" sz="1800" dirty="0"/>
              <a:t>Gradient descent can still be used to learn such shared parameters, with only a small change to the original algorithm. </a:t>
            </a:r>
          </a:p>
          <a:p>
            <a:r>
              <a:rPr lang="en-US" sz="1800" dirty="0"/>
              <a:t>The gradient of a shared weight is simply the sum of the gradients of the parameters being shared. </a:t>
            </a:r>
          </a:p>
          <a:p>
            <a:r>
              <a:rPr lang="en-US" sz="1800" dirty="0"/>
              <a:t>Replicating neurons in this way allows for features to be detected regardless of their position in the input. </a:t>
            </a:r>
          </a:p>
          <a:p>
            <a:r>
              <a:rPr lang="en-US" sz="1800" dirty="0"/>
              <a:t>Additionally, weight sharing increases learning efficiency by greatly reducing the number of free parameters being learnt.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28" y="3089077"/>
            <a:ext cx="2663871" cy="9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Architecture: Non-linear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Intuition: Increase the nonlinearity of the entire architecture without affecting the receptive fields of the convolution layer</a:t>
                </a:r>
              </a:p>
              <a:p>
                <a:endParaRPr lang="en-US" dirty="0"/>
              </a:p>
              <a:p>
                <a:r>
                  <a:rPr lang="en-US" dirty="0"/>
                  <a:t>A layer of neurons that applies the non-linear activation function, such as,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9" t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5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Architecture: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71"/>
            <a:ext cx="7886700" cy="1647093"/>
          </a:xfrm>
        </p:spPr>
        <p:txBody>
          <a:bodyPr>
            <a:noAutofit/>
          </a:bodyPr>
          <a:lstStyle/>
          <a:p>
            <a:r>
              <a:rPr lang="en-US" sz="1800" dirty="0"/>
              <a:t>Intuition: to progressively reduce the spatial size of the representation to reduce the amount of parameters and computation in the network, and hence to also control overfitting</a:t>
            </a:r>
          </a:p>
          <a:p>
            <a:r>
              <a:rPr lang="en-US" sz="1800" dirty="0"/>
              <a:t>Pooling partitions the input image into a set of non-overlapping rectangles and, for each such sub-region, outputs the maximum value of the features in that region.</a:t>
            </a:r>
          </a:p>
          <a:p>
            <a:endParaRPr lang="en-US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75</a:t>
            </a:fld>
            <a:endParaRPr lang="en-US"/>
          </a:p>
        </p:txBody>
      </p:sp>
      <p:pic>
        <p:nvPicPr>
          <p:cNvPr id="102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887" y="3876217"/>
            <a:ext cx="2560049" cy="20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36" y="3876218"/>
            <a:ext cx="4328725" cy="20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17932" y="3828868"/>
            <a:ext cx="139797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235891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87" y="1527130"/>
            <a:ext cx="6092429" cy="430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Building-blocks for CNN’s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0462" y="4547185"/>
            <a:ext cx="1861460" cy="4844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Each sub-region yields a feature map, representing its feature.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000752" y="5174525"/>
            <a:ext cx="1927469" cy="340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Images are segmented into sub-regions.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3540" y="3561263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Feature maps are trained with neurons.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63540" y="2483371"/>
            <a:ext cx="1708382" cy="393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Feature maps of a larger region are combined.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79970" y="4436393"/>
            <a:ext cx="1467068" cy="300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Shared weights</a:t>
            </a:r>
          </a:p>
        </p:txBody>
      </p:sp>
    </p:spTree>
    <p:extLst>
      <p:ext uri="{BB962C8B-B14F-4D97-AF65-F5344CB8AC3E}">
        <p14:creationId xmlns:p14="http://schemas.microsoft.com/office/powerpoint/2010/main" val="964481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536086"/>
            <a:ext cx="5921558" cy="4362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1" y="985839"/>
            <a:ext cx="5915025" cy="994172"/>
          </a:xfrm>
        </p:spPr>
        <p:txBody>
          <a:bodyPr/>
          <a:lstStyle/>
          <a:p>
            <a:r>
              <a:rPr lang="en-US" dirty="0"/>
              <a:t>Full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73280" y="2400299"/>
            <a:ext cx="824265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7676" y="3668172"/>
            <a:ext cx="83612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00692C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64338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75" dirty="0"/>
              <a:t> </a:t>
            </a:r>
            <a:r>
              <a:rPr spc="-40" dirty="0"/>
              <a:t>Fully-</a:t>
            </a:r>
            <a:r>
              <a:rPr dirty="0"/>
              <a:t>Connected</a:t>
            </a:r>
            <a:r>
              <a:rPr spc="-170" dirty="0"/>
              <a:t> </a:t>
            </a:r>
            <a:r>
              <a:rPr spc="-10" dirty="0"/>
              <a:t>Layers</a:t>
            </a:r>
            <a:r>
              <a:rPr spc="-175" dirty="0"/>
              <a:t> </a:t>
            </a:r>
            <a:r>
              <a:rPr dirty="0"/>
              <a:t>Are</a:t>
            </a:r>
            <a:r>
              <a:rPr spc="-175" dirty="0"/>
              <a:t> </a:t>
            </a:r>
            <a:r>
              <a:rPr spc="-10" dirty="0"/>
              <a:t>Limited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0" y="1810962"/>
            <a:ext cx="2985519" cy="21047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3243" y="2236723"/>
            <a:ext cx="5207000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36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36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provides</a:t>
            </a:r>
            <a:r>
              <a:rPr sz="3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36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36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next</a:t>
            </a:r>
            <a:r>
              <a:rPr sz="36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layer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Assume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3-</a:t>
            </a:r>
            <a:r>
              <a:rPr dirty="0">
                <a:solidFill>
                  <a:srgbClr val="000000"/>
                </a:solidFill>
              </a:rPr>
              <a:t>layer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model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100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nodes,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100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nodes,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2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nodes</a:t>
            </a:r>
          </a:p>
          <a:p>
            <a:pPr marL="469265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e.g.,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how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many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weights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640x480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grayscale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image?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05"/>
              </a:spcBef>
              <a:tabLst>
                <a:tab pos="1155065" algn="l"/>
              </a:tabLst>
            </a:pPr>
            <a:r>
              <a:rPr sz="2000" spc="-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0000"/>
                </a:solidFill>
              </a:rPr>
              <a:t>640x480x100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100x100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100x2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=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30,730,200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e.g.,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how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many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weights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3.1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Megapixel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grayscale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image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(2048X1536)?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229"/>
              </a:spcBef>
              <a:tabLst>
                <a:tab pos="1155065" algn="l"/>
              </a:tabLst>
            </a:pPr>
            <a:r>
              <a:rPr sz="2000" spc="-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0000"/>
                </a:solidFill>
              </a:rPr>
              <a:t>2048x1536x100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100x100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100x2</a:t>
            </a:r>
            <a:r>
              <a:rPr sz="2000" spc="-3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=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314,583,000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75" dirty="0"/>
              <a:t> </a:t>
            </a:r>
            <a:r>
              <a:rPr spc="-40" dirty="0"/>
              <a:t>Fully-</a:t>
            </a:r>
            <a:r>
              <a:rPr dirty="0"/>
              <a:t>Connected</a:t>
            </a:r>
            <a:r>
              <a:rPr spc="-170" dirty="0"/>
              <a:t> </a:t>
            </a:r>
            <a:r>
              <a:rPr spc="-10" dirty="0"/>
              <a:t>Layers</a:t>
            </a:r>
            <a:r>
              <a:rPr spc="-175" dirty="0"/>
              <a:t> </a:t>
            </a:r>
            <a:r>
              <a:rPr dirty="0"/>
              <a:t>Are</a:t>
            </a:r>
            <a:r>
              <a:rPr spc="-175" dirty="0"/>
              <a:t> </a:t>
            </a:r>
            <a:r>
              <a:rPr spc="-10" dirty="0"/>
              <a:t>Limited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0" y="1810962"/>
            <a:ext cx="2985519" cy="21047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3243" y="2236723"/>
            <a:ext cx="5720080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Issue:</a:t>
            </a:r>
            <a:r>
              <a:rPr sz="3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many</a:t>
            </a:r>
            <a:r>
              <a:rPr sz="36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r>
              <a:rPr sz="36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parameters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36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fully</a:t>
            </a:r>
            <a:r>
              <a:rPr sz="36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0000"/>
                </a:solidFill>
                <a:latin typeface="Calibri"/>
                <a:cs typeface="Calibri"/>
              </a:rPr>
              <a:t>connected</a:t>
            </a:r>
            <a:r>
              <a:rPr sz="36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Calibri"/>
                <a:cs typeface="Calibri"/>
              </a:rPr>
              <a:t>networks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</a:rPr>
              <a:t>Assume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3-</a:t>
            </a:r>
            <a:r>
              <a:rPr dirty="0">
                <a:solidFill>
                  <a:srgbClr val="000000"/>
                </a:solidFill>
              </a:rPr>
              <a:t>layer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model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100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nodes,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100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nodes,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then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2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nodes</a:t>
            </a:r>
          </a:p>
          <a:p>
            <a:pPr marL="469265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e.g.,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how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many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weights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640x480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grayscale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image?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305"/>
              </a:spcBef>
              <a:tabLst>
                <a:tab pos="1155065" algn="l"/>
              </a:tabLst>
            </a:pPr>
            <a:r>
              <a:rPr sz="2000" spc="-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0000"/>
                </a:solidFill>
              </a:rPr>
              <a:t>640x480x100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100x100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100x2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=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30,730,200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</a:rPr>
              <a:t>e.g.,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how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many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weights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in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</a:t>
            </a:r>
            <a:r>
              <a:rPr sz="2400" spc="-5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3.1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Megapixel</a:t>
            </a:r>
            <a:r>
              <a:rPr sz="2400" spc="-5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grayscale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image</a:t>
            </a:r>
            <a:r>
              <a:rPr sz="2400" spc="-45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(2048X1536)?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229"/>
              </a:spcBef>
              <a:tabLst>
                <a:tab pos="1155065" algn="l"/>
              </a:tabLst>
            </a:pPr>
            <a:r>
              <a:rPr sz="2000" spc="-5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2000" dirty="0">
                <a:solidFill>
                  <a:srgbClr val="000000"/>
                </a:solidFill>
              </a:rPr>
              <a:t>2048x1536x100</a:t>
            </a:r>
            <a:r>
              <a:rPr sz="2000" spc="-4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100x100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+</a:t>
            </a:r>
            <a:r>
              <a:rPr sz="2000" spc="-25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100x2</a:t>
            </a:r>
            <a:r>
              <a:rPr sz="2000" spc="-30" dirty="0">
                <a:solidFill>
                  <a:srgbClr val="000000"/>
                </a:solidFill>
              </a:rPr>
              <a:t> </a:t>
            </a:r>
            <a:r>
              <a:rPr sz="2000" dirty="0">
                <a:solidFill>
                  <a:srgbClr val="000000"/>
                </a:solidFill>
              </a:rPr>
              <a:t>=</a:t>
            </a:r>
            <a:r>
              <a:rPr sz="2000" spc="-20" dirty="0">
                <a:solidFill>
                  <a:srgbClr val="000000"/>
                </a:solidFill>
              </a:rPr>
              <a:t> </a:t>
            </a:r>
            <a:r>
              <a:rPr sz="2000" spc="-10" dirty="0">
                <a:solidFill>
                  <a:srgbClr val="000000"/>
                </a:solidFill>
              </a:rPr>
              <a:t>314,583,000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40" dirty="0"/>
              <a:t> </a:t>
            </a:r>
            <a:r>
              <a:rPr dirty="0"/>
              <a:t>How</a:t>
            </a:r>
            <a:r>
              <a:rPr spc="-130" dirty="0"/>
              <a:t> </a:t>
            </a:r>
            <a:r>
              <a:rPr dirty="0"/>
              <a:t>Vision</a:t>
            </a:r>
            <a:r>
              <a:rPr spc="-130" dirty="0"/>
              <a:t> </a:t>
            </a:r>
            <a:r>
              <a:rPr spc="-10" dirty="0"/>
              <a:t>System</a:t>
            </a:r>
            <a:r>
              <a:rPr spc="-130" dirty="0"/>
              <a:t> </a:t>
            </a:r>
            <a:r>
              <a:rPr spc="-10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4985" y="1562100"/>
            <a:ext cx="4857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Key</a:t>
            </a:r>
            <a:r>
              <a:rPr kumimoji="0" sz="2000" b="0" i="0" u="none" strike="noStrike" kern="0" cap="none" spc="-8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Finding: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initial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neurons</a:t>
            </a:r>
            <a:r>
              <a:rPr kumimoji="0" sz="2000" b="0" i="0" u="none" strike="noStrike" kern="0" cap="none" spc="-6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responded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strongly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4985" y="1866900"/>
            <a:ext cx="5139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only</a:t>
            </a:r>
            <a:r>
              <a:rPr kumimoji="0" sz="2000" b="0" i="0" u="none" strike="noStrike" kern="0" cap="none" spc="-4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when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light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was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shown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2000" b="0" i="0" u="none" strike="noStrike" kern="0" cap="none" spc="-35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certain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/>
                <a:cs typeface="Calibri"/>
              </a:rPr>
              <a:t>orientations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2288" y="2480240"/>
            <a:ext cx="4976909" cy="36704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80588" y="6156452"/>
            <a:ext cx="389191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213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https://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hlinkClick r:id="rId3"/>
              </a:rPr>
              <a:t>www.cns.nyu.edu/~david/courses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700" marR="0" lvl="0" indent="0" defTabSz="914400" eaLnBrk="1" fontAlgn="auto" latinLnBrk="0" hangingPunct="1">
              <a:lnSpc>
                <a:spcPts val="2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/perception/lecturenotes/V1/lgn-V1.html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875" y="2291078"/>
            <a:ext cx="5079457" cy="34467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9401" y="5769355"/>
            <a:ext cx="483616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ts val="211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https://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hlinkClick r:id="rId5"/>
              </a:rPr>
              <a:t>www.esantus.com/blog/2019/1/31/convolu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tional-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neural-networks-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a-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quick-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guide-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for-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newbies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5036" y="1726691"/>
            <a:ext cx="2005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Experiment</a:t>
            </a:r>
            <a:r>
              <a:rPr kumimoji="0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Set-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up: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6938" y="4363972"/>
            <a:ext cx="10199370" cy="1920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Calibri"/>
                <a:cs typeface="Calibri"/>
              </a:rPr>
              <a:t>Assume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3-</a:t>
            </a:r>
            <a:r>
              <a:rPr sz="2800" dirty="0">
                <a:latin typeface="Calibri"/>
                <a:cs typeface="Calibri"/>
              </a:rPr>
              <a:t>layer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with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100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nodes,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100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nodes,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nodes</a:t>
            </a:r>
            <a:endParaRPr sz="28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210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640x480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grayscale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image?</a:t>
            </a:r>
            <a:endParaRPr sz="240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305"/>
              </a:spcBef>
              <a:tabLst>
                <a:tab pos="11550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640x480x100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100x100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100x2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30,730,200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0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spc="204" dirty="0">
                <a:latin typeface="Arial"/>
                <a:cs typeface="Arial"/>
              </a:rPr>
              <a:t> </a:t>
            </a:r>
            <a:r>
              <a:rPr sz="2400" dirty="0">
                <a:latin typeface="Calibri"/>
                <a:cs typeface="Calibri"/>
              </a:rPr>
              <a:t>e.g.,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weights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3.1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Megapixel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grayscale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(2048X1536)?</a:t>
            </a:r>
            <a:endParaRPr sz="2400">
              <a:latin typeface="Calibri"/>
              <a:cs typeface="Calibri"/>
            </a:endParaRPr>
          </a:p>
          <a:p>
            <a:pPr marL="926465">
              <a:lnSpc>
                <a:spcPct val="100000"/>
              </a:lnSpc>
              <a:spcBef>
                <a:spcPts val="229"/>
              </a:spcBef>
              <a:tabLst>
                <a:tab pos="1155065" algn="l"/>
              </a:tabLst>
            </a:pPr>
            <a:r>
              <a:rPr sz="2000" spc="-50" dirty="0">
                <a:latin typeface="Arial"/>
                <a:cs typeface="Arial"/>
              </a:rPr>
              <a:t>•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dirty="0">
                <a:latin typeface="Calibri"/>
                <a:cs typeface="Calibri"/>
              </a:rPr>
              <a:t>2048x1536x100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100x100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100x2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314,583,000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75" dirty="0"/>
              <a:t> </a:t>
            </a:r>
            <a:r>
              <a:rPr spc="-40" dirty="0"/>
              <a:t>Fully-</a:t>
            </a:r>
            <a:r>
              <a:rPr dirty="0"/>
              <a:t>Connected</a:t>
            </a:r>
            <a:r>
              <a:rPr spc="-170" dirty="0"/>
              <a:t> </a:t>
            </a:r>
            <a:r>
              <a:rPr spc="-10" dirty="0"/>
              <a:t>Layers</a:t>
            </a:r>
            <a:r>
              <a:rPr spc="-175" dirty="0"/>
              <a:t> </a:t>
            </a:r>
            <a:r>
              <a:rPr dirty="0"/>
              <a:t>Are</a:t>
            </a:r>
            <a:r>
              <a:rPr spc="-175" dirty="0"/>
              <a:t> </a:t>
            </a:r>
            <a:r>
              <a:rPr spc="-10" dirty="0"/>
              <a:t>Limited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2502" y="1949196"/>
            <a:ext cx="7308215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Many</a:t>
            </a:r>
            <a:r>
              <a:rPr sz="32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parameters…</a:t>
            </a:r>
            <a:endParaRPr sz="3200">
              <a:latin typeface="Calibri"/>
              <a:cs typeface="Calibri"/>
            </a:endParaRPr>
          </a:p>
          <a:p>
            <a:pPr marL="583565" indent="-570865">
              <a:lnSpc>
                <a:spcPts val="3815"/>
              </a:lnSpc>
              <a:buChar char="-"/>
              <a:tabLst>
                <a:tab pos="583565" algn="l"/>
              </a:tabLst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increases</a:t>
            </a:r>
            <a:r>
              <a:rPr sz="32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chance</a:t>
            </a:r>
            <a:r>
              <a:rPr sz="32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overfitting</a:t>
            </a:r>
            <a:endParaRPr sz="3200">
              <a:latin typeface="Calibri"/>
              <a:cs typeface="Calibri"/>
            </a:endParaRPr>
          </a:p>
          <a:p>
            <a:pPr marL="583565" indent="-570865">
              <a:lnSpc>
                <a:spcPts val="3815"/>
              </a:lnSpc>
              <a:spcBef>
                <a:spcPts val="70"/>
              </a:spcBef>
              <a:buChar char="-"/>
              <a:tabLst>
                <a:tab pos="583565" algn="l"/>
              </a:tabLst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requires</a:t>
            </a:r>
            <a:r>
              <a:rPr sz="3200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more</a:t>
            </a:r>
            <a:r>
              <a:rPr sz="3200" spc="-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training</a:t>
            </a:r>
            <a:r>
              <a:rPr sz="3200" spc="-1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583565" indent="-570865">
              <a:lnSpc>
                <a:spcPts val="3815"/>
              </a:lnSpc>
              <a:buChar char="-"/>
              <a:tabLst>
                <a:tab pos="583565" algn="l"/>
              </a:tabLst>
            </a:pP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increases</a:t>
            </a:r>
            <a:r>
              <a:rPr sz="32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memory/storage</a:t>
            </a:r>
            <a:r>
              <a:rPr sz="32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requirements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7627" y="2185923"/>
            <a:ext cx="540829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Rather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than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have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provide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next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layer…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7627" y="4636515"/>
            <a:ext cx="5359400" cy="13182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receives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input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only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from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small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neighborhood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previous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layer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(and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there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parameter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sharing)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9216" y="2434844"/>
            <a:ext cx="207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Fully-</a:t>
            </a:r>
            <a:r>
              <a:rPr sz="2400" spc="-10" dirty="0">
                <a:latin typeface="Calibri"/>
                <a:cs typeface="Calibri"/>
              </a:rPr>
              <a:t>connected: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146" y="5053076"/>
            <a:ext cx="18186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Convolutional: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611" y="1485150"/>
            <a:ext cx="1568649" cy="23193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4611" y="4074415"/>
            <a:ext cx="1568645" cy="23954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343349" y="6545343"/>
            <a:ext cx="873696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Source: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https://qph.fs.quoracdn.net/main-</a:t>
            </a:r>
            <a:r>
              <a:rPr sz="1800" spc="-10" dirty="0">
                <a:latin typeface="Calibri"/>
                <a:cs typeface="Calibri"/>
              </a:rPr>
              <a:t>qimg-2e1f0071ca9878f7719ed0ea8aeb386d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Fully-</a:t>
            </a:r>
            <a:r>
              <a:rPr dirty="0"/>
              <a:t>Connected</a:t>
            </a:r>
            <a:r>
              <a:rPr spc="-145" dirty="0"/>
              <a:t> </a:t>
            </a:r>
            <a:r>
              <a:rPr dirty="0"/>
              <a:t>vs</a:t>
            </a:r>
            <a:r>
              <a:rPr spc="-150" dirty="0"/>
              <a:t> </a:t>
            </a:r>
            <a:r>
              <a:rPr spc="-10" dirty="0"/>
              <a:t>Convolutional</a:t>
            </a:r>
            <a:r>
              <a:rPr spc="-140" dirty="0"/>
              <a:t> </a:t>
            </a:r>
            <a:r>
              <a:rPr spc="-10" dirty="0"/>
              <a:t>Layers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9216" y="2434844"/>
            <a:ext cx="2072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Fully-</a:t>
            </a:r>
            <a:r>
              <a:rPr sz="2400" spc="-10" dirty="0">
                <a:latin typeface="Calibri"/>
                <a:cs typeface="Calibri"/>
              </a:rPr>
              <a:t>connected: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146" y="5053076"/>
            <a:ext cx="18186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Convolutional: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611" y="1485150"/>
            <a:ext cx="1568649" cy="23193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4611" y="4074415"/>
            <a:ext cx="1568645" cy="23954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87623" y="3463035"/>
            <a:ext cx="547306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Convolutional</a:t>
            </a:r>
            <a:r>
              <a:rPr sz="2800" spc="-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r>
              <a:rPr sz="2800" spc="-1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dramatically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reduce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number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model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3349" y="6545343"/>
            <a:ext cx="8736965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Source: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https://qph.fs.quoracdn.net/main-</a:t>
            </a:r>
            <a:r>
              <a:rPr sz="1800" spc="-10" dirty="0">
                <a:latin typeface="Calibri"/>
                <a:cs typeface="Calibri"/>
              </a:rPr>
              <a:t>qimg-2e1f0071ca9878f7719ed0ea8aeb386d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0358" y="310679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770" y="2309876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9716" y="4353051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*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38382" y="3843980"/>
            <a:ext cx="1642110" cy="1475740"/>
            <a:chOff x="3538382" y="3843980"/>
            <a:chExt cx="1642110" cy="1475740"/>
          </a:xfrm>
        </p:grpSpPr>
        <p:sp>
          <p:nvSpPr>
            <p:cNvPr id="7" name="object 7"/>
            <p:cNvSpPr/>
            <p:nvPr/>
          </p:nvSpPr>
          <p:spPr>
            <a:xfrm>
              <a:off x="3544722" y="385033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38382" y="384398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4764" y="4240276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82708" y="4204073"/>
            <a:ext cx="1235075" cy="1109980"/>
            <a:chOff x="5882708" y="4204073"/>
            <a:chExt cx="1235075" cy="1109980"/>
          </a:xfrm>
        </p:grpSpPr>
        <p:sp>
          <p:nvSpPr>
            <p:cNvPr id="11" name="object 11"/>
            <p:cNvSpPr/>
            <p:nvPr/>
          </p:nvSpPr>
          <p:spPr>
            <a:xfrm>
              <a:off x="5889053" y="421043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2708" y="420407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06517" y="2319020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73457" y="4205297"/>
            <a:ext cx="1235075" cy="1109980"/>
            <a:chOff x="9373457" y="4205297"/>
            <a:chExt cx="1235075" cy="1109980"/>
          </a:xfrm>
        </p:grpSpPr>
        <p:sp>
          <p:nvSpPr>
            <p:cNvPr id="15" name="object 15"/>
            <p:cNvSpPr/>
            <p:nvPr/>
          </p:nvSpPr>
          <p:spPr>
            <a:xfrm>
              <a:off x="9379801" y="4211649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3457" y="420529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276401" y="4546074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5" y="127000"/>
                </a:lnTo>
                <a:lnTo>
                  <a:pt x="517685" y="127000"/>
                </a:lnTo>
                <a:lnTo>
                  <a:pt x="517685" y="63500"/>
                </a:lnTo>
                <a:lnTo>
                  <a:pt x="612935" y="63500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485935" y="127000"/>
                </a:lnTo>
                <a:lnTo>
                  <a:pt x="485935" y="63500"/>
                </a:lnTo>
                <a:close/>
              </a:path>
              <a:path w="676909" h="190500">
                <a:moveTo>
                  <a:pt x="612935" y="63500"/>
                </a:moveTo>
                <a:lnTo>
                  <a:pt x="517685" y="63500"/>
                </a:lnTo>
                <a:lnTo>
                  <a:pt x="517685" y="127000"/>
                </a:lnTo>
                <a:lnTo>
                  <a:pt x="612935" y="127000"/>
                </a:lnTo>
                <a:lnTo>
                  <a:pt x="676435" y="95250"/>
                </a:lnTo>
                <a:lnTo>
                  <a:pt x="612935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4004" y="4458716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3492" y="411308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80610" y="4353051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07071" y="4113082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387" y="2283741"/>
            <a:ext cx="2854960" cy="3324860"/>
          </a:xfrm>
          <a:custGeom>
            <a:avLst/>
            <a:gdLst/>
            <a:ahLst/>
            <a:cxnLst/>
            <a:rect l="l" t="t" r="r" b="b"/>
            <a:pathLst>
              <a:path w="2854960" h="3324860">
                <a:moveTo>
                  <a:pt x="0" y="475810"/>
                </a:moveTo>
                <a:lnTo>
                  <a:pt x="2456" y="427161"/>
                </a:lnTo>
                <a:lnTo>
                  <a:pt x="9666" y="379917"/>
                </a:lnTo>
                <a:lnTo>
                  <a:pt x="21391" y="334318"/>
                </a:lnTo>
                <a:lnTo>
                  <a:pt x="37391" y="290603"/>
                </a:lnTo>
                <a:lnTo>
                  <a:pt x="57427" y="249010"/>
                </a:lnTo>
                <a:lnTo>
                  <a:pt x="81260" y="209780"/>
                </a:lnTo>
                <a:lnTo>
                  <a:pt x="108651" y="173150"/>
                </a:lnTo>
                <a:lnTo>
                  <a:pt x="139361" y="139361"/>
                </a:lnTo>
                <a:lnTo>
                  <a:pt x="173150" y="108651"/>
                </a:lnTo>
                <a:lnTo>
                  <a:pt x="209780" y="81260"/>
                </a:lnTo>
                <a:lnTo>
                  <a:pt x="249010" y="57427"/>
                </a:lnTo>
                <a:lnTo>
                  <a:pt x="290603" y="37391"/>
                </a:lnTo>
                <a:lnTo>
                  <a:pt x="334319" y="21391"/>
                </a:lnTo>
                <a:lnTo>
                  <a:pt x="379918" y="9666"/>
                </a:lnTo>
                <a:lnTo>
                  <a:pt x="427161" y="2456"/>
                </a:lnTo>
                <a:lnTo>
                  <a:pt x="475810" y="0"/>
                </a:lnTo>
                <a:lnTo>
                  <a:pt x="2378991" y="0"/>
                </a:lnTo>
                <a:lnTo>
                  <a:pt x="2427639" y="2456"/>
                </a:lnTo>
                <a:lnTo>
                  <a:pt x="2474883" y="9666"/>
                </a:lnTo>
                <a:lnTo>
                  <a:pt x="2520482" y="21391"/>
                </a:lnTo>
                <a:lnTo>
                  <a:pt x="2564197" y="37391"/>
                </a:lnTo>
                <a:lnTo>
                  <a:pt x="2605790" y="57427"/>
                </a:lnTo>
                <a:lnTo>
                  <a:pt x="2645021" y="81260"/>
                </a:lnTo>
                <a:lnTo>
                  <a:pt x="2681650" y="108651"/>
                </a:lnTo>
                <a:lnTo>
                  <a:pt x="2715439" y="139361"/>
                </a:lnTo>
                <a:lnTo>
                  <a:pt x="2746149" y="173150"/>
                </a:lnTo>
                <a:lnTo>
                  <a:pt x="2773540" y="209780"/>
                </a:lnTo>
                <a:lnTo>
                  <a:pt x="2797373" y="249010"/>
                </a:lnTo>
                <a:lnTo>
                  <a:pt x="2817409" y="290603"/>
                </a:lnTo>
                <a:lnTo>
                  <a:pt x="2833409" y="334318"/>
                </a:lnTo>
                <a:lnTo>
                  <a:pt x="2845134" y="379917"/>
                </a:lnTo>
                <a:lnTo>
                  <a:pt x="2852344" y="427161"/>
                </a:lnTo>
                <a:lnTo>
                  <a:pt x="2854801" y="475810"/>
                </a:lnTo>
                <a:lnTo>
                  <a:pt x="2854801" y="2848768"/>
                </a:lnTo>
                <a:lnTo>
                  <a:pt x="2852344" y="2897416"/>
                </a:lnTo>
                <a:lnTo>
                  <a:pt x="2845134" y="2944660"/>
                </a:lnTo>
                <a:lnTo>
                  <a:pt x="2833409" y="2990259"/>
                </a:lnTo>
                <a:lnTo>
                  <a:pt x="2817409" y="3033974"/>
                </a:lnTo>
                <a:lnTo>
                  <a:pt x="2797373" y="3075567"/>
                </a:lnTo>
                <a:lnTo>
                  <a:pt x="2773540" y="3114797"/>
                </a:lnTo>
                <a:lnTo>
                  <a:pt x="2746149" y="3151427"/>
                </a:lnTo>
                <a:lnTo>
                  <a:pt x="2715439" y="3185216"/>
                </a:lnTo>
                <a:lnTo>
                  <a:pt x="2681650" y="3215925"/>
                </a:lnTo>
                <a:lnTo>
                  <a:pt x="2645021" y="3243317"/>
                </a:lnTo>
                <a:lnTo>
                  <a:pt x="2605790" y="3267150"/>
                </a:lnTo>
                <a:lnTo>
                  <a:pt x="2564197" y="3287186"/>
                </a:lnTo>
                <a:lnTo>
                  <a:pt x="2520482" y="3303186"/>
                </a:lnTo>
                <a:lnTo>
                  <a:pt x="2474883" y="3314911"/>
                </a:lnTo>
                <a:lnTo>
                  <a:pt x="2427639" y="3322121"/>
                </a:lnTo>
                <a:lnTo>
                  <a:pt x="2378991" y="3324578"/>
                </a:lnTo>
                <a:lnTo>
                  <a:pt x="475810" y="3324578"/>
                </a:lnTo>
                <a:lnTo>
                  <a:pt x="427161" y="3322121"/>
                </a:lnTo>
                <a:lnTo>
                  <a:pt x="379918" y="3314911"/>
                </a:lnTo>
                <a:lnTo>
                  <a:pt x="334319" y="3303186"/>
                </a:lnTo>
                <a:lnTo>
                  <a:pt x="290603" y="3287186"/>
                </a:lnTo>
                <a:lnTo>
                  <a:pt x="249010" y="3267150"/>
                </a:lnTo>
                <a:lnTo>
                  <a:pt x="209780" y="3243317"/>
                </a:lnTo>
                <a:lnTo>
                  <a:pt x="173150" y="3215925"/>
                </a:lnTo>
                <a:lnTo>
                  <a:pt x="139361" y="3185216"/>
                </a:lnTo>
                <a:lnTo>
                  <a:pt x="108651" y="3151427"/>
                </a:lnTo>
                <a:lnTo>
                  <a:pt x="81260" y="3114797"/>
                </a:lnTo>
                <a:lnTo>
                  <a:pt x="57427" y="3075567"/>
                </a:lnTo>
                <a:lnTo>
                  <a:pt x="37391" y="3033974"/>
                </a:lnTo>
                <a:lnTo>
                  <a:pt x="21391" y="2990259"/>
                </a:lnTo>
                <a:lnTo>
                  <a:pt x="9666" y="2944660"/>
                </a:lnTo>
                <a:lnTo>
                  <a:pt x="2456" y="2897416"/>
                </a:lnTo>
                <a:lnTo>
                  <a:pt x="0" y="2848768"/>
                </a:lnTo>
                <a:lnTo>
                  <a:pt x="0" y="47581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Recall:</a:t>
            </a:r>
            <a:r>
              <a:rPr spc="-120" dirty="0"/>
              <a:t> </a:t>
            </a:r>
            <a:r>
              <a:rPr dirty="0"/>
              <a:t>Image</a:t>
            </a:r>
            <a:r>
              <a:rPr spc="-114" dirty="0"/>
              <a:t> </a:t>
            </a:r>
            <a:r>
              <a:rPr spc="-25" dirty="0"/>
              <a:t>Representation</a:t>
            </a:r>
            <a:r>
              <a:rPr spc="-110" dirty="0"/>
              <a:t> </a:t>
            </a:r>
            <a:r>
              <a:rPr spc="-20" dirty="0"/>
              <a:t>(8-</a:t>
            </a:r>
            <a:r>
              <a:rPr dirty="0"/>
              <a:t>bit</a:t>
            </a:r>
            <a:r>
              <a:rPr spc="-114" dirty="0"/>
              <a:t> </a:t>
            </a:r>
            <a:r>
              <a:rPr spc="-10" dirty="0"/>
              <a:t>Grayscale)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85801" y="1411008"/>
            <a:ext cx="4989195" cy="5328920"/>
            <a:chOff x="5285801" y="1411008"/>
            <a:chExt cx="4989195" cy="5328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8399" y="1411008"/>
              <a:ext cx="3236145" cy="53284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801" y="3292426"/>
              <a:ext cx="1738495" cy="5107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3423" y="2163820"/>
              <a:ext cx="498259" cy="5107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5636" y="5918635"/>
              <a:ext cx="179633" cy="65946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962413" y="1509325"/>
            <a:ext cx="3126740" cy="4148454"/>
            <a:chOff x="1962413" y="1509325"/>
            <a:chExt cx="3126740" cy="414845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2413" y="1509325"/>
              <a:ext cx="3126585" cy="4148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2254" y="2163820"/>
              <a:ext cx="535628" cy="5107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6440" y="6464300"/>
            <a:ext cx="516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https://ai.stanford.edu/~syyeung/cvweb/tutorial1.html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Key</a:t>
            </a:r>
            <a:r>
              <a:rPr spc="-130" dirty="0"/>
              <a:t> </a:t>
            </a:r>
            <a:r>
              <a:rPr spc="-10" dirty="0"/>
              <a:t>Ingredient</a:t>
            </a:r>
            <a:r>
              <a:rPr spc="-125" dirty="0"/>
              <a:t> </a:t>
            </a:r>
            <a:r>
              <a:rPr dirty="0"/>
              <a:t>1:</a:t>
            </a:r>
            <a:r>
              <a:rPr spc="-130" dirty="0"/>
              <a:t> </a:t>
            </a:r>
            <a:r>
              <a:rPr spc="-10" dirty="0"/>
              <a:t>Convolutional</a:t>
            </a:r>
            <a:r>
              <a:rPr spc="-120" dirty="0"/>
              <a:t> </a:t>
            </a:r>
            <a:r>
              <a:rPr spc="-10" dirty="0"/>
              <a:t>Layers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70358" y="3106793"/>
          <a:ext cx="2442206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70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98770" y="2309876"/>
            <a:ext cx="800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9716" y="4353051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*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32032" y="3837630"/>
            <a:ext cx="1654810" cy="1488440"/>
            <a:chOff x="3532032" y="3837630"/>
            <a:chExt cx="1654810" cy="1488440"/>
          </a:xfrm>
        </p:grpSpPr>
        <p:sp>
          <p:nvSpPr>
            <p:cNvPr id="7" name="object 7"/>
            <p:cNvSpPr/>
            <p:nvPr/>
          </p:nvSpPr>
          <p:spPr>
            <a:xfrm>
              <a:off x="3544722" y="3850335"/>
              <a:ext cx="1629410" cy="1463040"/>
            </a:xfrm>
            <a:custGeom>
              <a:avLst/>
              <a:gdLst/>
              <a:ahLst/>
              <a:cxnLst/>
              <a:rect l="l" t="t" r="r" b="b"/>
              <a:pathLst>
                <a:path w="1629410" h="1463039">
                  <a:moveTo>
                    <a:pt x="1629219" y="0"/>
                  </a:moveTo>
                  <a:lnTo>
                    <a:pt x="1221917" y="0"/>
                  </a:lnTo>
                  <a:lnTo>
                    <a:pt x="814616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0" y="1463040"/>
                  </a:lnTo>
                  <a:lnTo>
                    <a:pt x="407301" y="1463040"/>
                  </a:lnTo>
                  <a:lnTo>
                    <a:pt x="814616" y="1463040"/>
                  </a:lnTo>
                  <a:lnTo>
                    <a:pt x="1221917" y="1463040"/>
                  </a:lnTo>
                  <a:lnTo>
                    <a:pt x="1629219" y="1463040"/>
                  </a:lnTo>
                  <a:lnTo>
                    <a:pt x="1629219" y="1097280"/>
                  </a:lnTo>
                  <a:lnTo>
                    <a:pt x="1629219" y="731520"/>
                  </a:lnTo>
                  <a:lnTo>
                    <a:pt x="1629219" y="365760"/>
                  </a:lnTo>
                  <a:lnTo>
                    <a:pt x="16292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38382" y="3843980"/>
              <a:ext cx="1642110" cy="1475740"/>
            </a:xfrm>
            <a:custGeom>
              <a:avLst/>
              <a:gdLst/>
              <a:ahLst/>
              <a:cxnLst/>
              <a:rect l="l" t="t" r="r" b="b"/>
              <a:pathLst>
                <a:path w="1642110" h="1475739">
                  <a:moveTo>
                    <a:pt x="413653" y="0"/>
                  </a:moveTo>
                  <a:lnTo>
                    <a:pt x="413653" y="1475740"/>
                  </a:lnTo>
                </a:path>
                <a:path w="1642110" h="1475739">
                  <a:moveTo>
                    <a:pt x="820956" y="0"/>
                  </a:moveTo>
                  <a:lnTo>
                    <a:pt x="820956" y="1475740"/>
                  </a:lnTo>
                </a:path>
                <a:path w="1642110" h="1475739">
                  <a:moveTo>
                    <a:pt x="1228259" y="0"/>
                  </a:moveTo>
                  <a:lnTo>
                    <a:pt x="1228259" y="1475740"/>
                  </a:lnTo>
                </a:path>
                <a:path w="1642110" h="1475739">
                  <a:moveTo>
                    <a:pt x="0" y="372110"/>
                  </a:moveTo>
                  <a:lnTo>
                    <a:pt x="1641912" y="372110"/>
                  </a:lnTo>
                </a:path>
                <a:path w="1642110" h="1475739">
                  <a:moveTo>
                    <a:pt x="0" y="737870"/>
                  </a:moveTo>
                  <a:lnTo>
                    <a:pt x="1641912" y="737870"/>
                  </a:lnTo>
                </a:path>
                <a:path w="1642110" h="1475739">
                  <a:moveTo>
                    <a:pt x="0" y="1103630"/>
                  </a:moveTo>
                  <a:lnTo>
                    <a:pt x="1641912" y="1103630"/>
                  </a:lnTo>
                </a:path>
                <a:path w="1642110" h="1475739">
                  <a:moveTo>
                    <a:pt x="6350" y="0"/>
                  </a:moveTo>
                  <a:lnTo>
                    <a:pt x="6350" y="1475740"/>
                  </a:lnTo>
                </a:path>
                <a:path w="1642110" h="1475739">
                  <a:moveTo>
                    <a:pt x="1635562" y="0"/>
                  </a:moveTo>
                  <a:lnTo>
                    <a:pt x="1635562" y="1475740"/>
                  </a:lnTo>
                </a:path>
                <a:path w="1642110" h="1475739">
                  <a:moveTo>
                    <a:pt x="0" y="6350"/>
                  </a:moveTo>
                  <a:lnTo>
                    <a:pt x="1641912" y="6350"/>
                  </a:lnTo>
                </a:path>
                <a:path w="1642110" h="1475739">
                  <a:moveTo>
                    <a:pt x="0" y="1469390"/>
                  </a:moveTo>
                  <a:lnTo>
                    <a:pt x="1641912" y="14693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04764" y="4240276"/>
            <a:ext cx="3168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50" dirty="0">
                <a:latin typeface="Calibri"/>
                <a:cs typeface="Calibri"/>
              </a:rPr>
              <a:t>=</a:t>
            </a:r>
            <a:endParaRPr sz="4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82708" y="4204073"/>
            <a:ext cx="1235075" cy="1109980"/>
            <a:chOff x="5882708" y="4204073"/>
            <a:chExt cx="1235075" cy="1109980"/>
          </a:xfrm>
        </p:grpSpPr>
        <p:sp>
          <p:nvSpPr>
            <p:cNvPr id="11" name="object 11"/>
            <p:cNvSpPr/>
            <p:nvPr/>
          </p:nvSpPr>
          <p:spPr>
            <a:xfrm>
              <a:off x="5889053" y="4210430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2708" y="4204073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06517" y="2319020"/>
            <a:ext cx="81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373457" y="4205297"/>
            <a:ext cx="1235075" cy="1109980"/>
            <a:chOff x="9373457" y="4205297"/>
            <a:chExt cx="1235075" cy="1109980"/>
          </a:xfrm>
        </p:grpSpPr>
        <p:sp>
          <p:nvSpPr>
            <p:cNvPr id="15" name="object 15"/>
            <p:cNvSpPr/>
            <p:nvPr/>
          </p:nvSpPr>
          <p:spPr>
            <a:xfrm>
              <a:off x="9379801" y="4211649"/>
              <a:ext cx="1222375" cy="1097280"/>
            </a:xfrm>
            <a:custGeom>
              <a:avLst/>
              <a:gdLst/>
              <a:ahLst/>
              <a:cxnLst/>
              <a:rect l="l" t="t" r="r" b="b"/>
              <a:pathLst>
                <a:path w="1222375" h="1097279">
                  <a:moveTo>
                    <a:pt x="1221905" y="0"/>
                  </a:moveTo>
                  <a:lnTo>
                    <a:pt x="814603" y="0"/>
                  </a:lnTo>
                  <a:lnTo>
                    <a:pt x="407301" y="0"/>
                  </a:lnTo>
                  <a:lnTo>
                    <a:pt x="0" y="0"/>
                  </a:lnTo>
                  <a:lnTo>
                    <a:pt x="0" y="365760"/>
                  </a:lnTo>
                  <a:lnTo>
                    <a:pt x="0" y="731520"/>
                  </a:lnTo>
                  <a:lnTo>
                    <a:pt x="0" y="1097280"/>
                  </a:lnTo>
                  <a:lnTo>
                    <a:pt x="407301" y="1097280"/>
                  </a:lnTo>
                  <a:lnTo>
                    <a:pt x="814603" y="1097280"/>
                  </a:lnTo>
                  <a:lnTo>
                    <a:pt x="1221905" y="1097280"/>
                  </a:lnTo>
                  <a:lnTo>
                    <a:pt x="1221905" y="731520"/>
                  </a:lnTo>
                  <a:lnTo>
                    <a:pt x="1221905" y="365760"/>
                  </a:lnTo>
                  <a:lnTo>
                    <a:pt x="122190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3457" y="4205297"/>
              <a:ext cx="1235075" cy="1109980"/>
            </a:xfrm>
            <a:custGeom>
              <a:avLst/>
              <a:gdLst/>
              <a:ahLst/>
              <a:cxnLst/>
              <a:rect l="l" t="t" r="r" b="b"/>
              <a:pathLst>
                <a:path w="1235075" h="1109979">
                  <a:moveTo>
                    <a:pt x="413653" y="0"/>
                  </a:moveTo>
                  <a:lnTo>
                    <a:pt x="413653" y="1109980"/>
                  </a:lnTo>
                </a:path>
                <a:path w="1235075" h="1109979">
                  <a:moveTo>
                    <a:pt x="820956" y="0"/>
                  </a:moveTo>
                  <a:lnTo>
                    <a:pt x="820956" y="1109980"/>
                  </a:lnTo>
                </a:path>
                <a:path w="1235075" h="1109979">
                  <a:moveTo>
                    <a:pt x="0" y="372110"/>
                  </a:moveTo>
                  <a:lnTo>
                    <a:pt x="1234609" y="372110"/>
                  </a:lnTo>
                </a:path>
                <a:path w="1235075" h="1109979">
                  <a:moveTo>
                    <a:pt x="0" y="737870"/>
                  </a:moveTo>
                  <a:lnTo>
                    <a:pt x="1234609" y="737870"/>
                  </a:lnTo>
                </a:path>
                <a:path w="1235075" h="1109979">
                  <a:moveTo>
                    <a:pt x="6350" y="0"/>
                  </a:moveTo>
                  <a:lnTo>
                    <a:pt x="6350" y="1109980"/>
                  </a:lnTo>
                </a:path>
                <a:path w="1235075" h="1109979">
                  <a:moveTo>
                    <a:pt x="1228259" y="0"/>
                  </a:moveTo>
                  <a:lnTo>
                    <a:pt x="1228259" y="1109980"/>
                  </a:lnTo>
                </a:path>
                <a:path w="1235075" h="1109979">
                  <a:moveTo>
                    <a:pt x="0" y="6350"/>
                  </a:moveTo>
                  <a:lnTo>
                    <a:pt x="1234609" y="6350"/>
                  </a:lnTo>
                </a:path>
                <a:path w="1235075" h="1109979">
                  <a:moveTo>
                    <a:pt x="0" y="1103630"/>
                  </a:moveTo>
                  <a:lnTo>
                    <a:pt x="1234609" y="11036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7276401" y="4546074"/>
            <a:ext cx="676910" cy="190500"/>
          </a:xfrm>
          <a:custGeom>
            <a:avLst/>
            <a:gdLst/>
            <a:ahLst/>
            <a:cxnLst/>
            <a:rect l="l" t="t" r="r" b="b"/>
            <a:pathLst>
              <a:path w="676909" h="190500">
                <a:moveTo>
                  <a:pt x="485935" y="0"/>
                </a:moveTo>
                <a:lnTo>
                  <a:pt x="485935" y="190500"/>
                </a:lnTo>
                <a:lnTo>
                  <a:pt x="612935" y="127000"/>
                </a:lnTo>
                <a:lnTo>
                  <a:pt x="517685" y="127000"/>
                </a:lnTo>
                <a:lnTo>
                  <a:pt x="517685" y="63500"/>
                </a:lnTo>
                <a:lnTo>
                  <a:pt x="612935" y="63500"/>
                </a:lnTo>
                <a:lnTo>
                  <a:pt x="485935" y="0"/>
                </a:lnTo>
                <a:close/>
              </a:path>
              <a:path w="676909" h="190500">
                <a:moveTo>
                  <a:pt x="48593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485935" y="127000"/>
                </a:lnTo>
                <a:lnTo>
                  <a:pt x="485935" y="63500"/>
                </a:lnTo>
                <a:close/>
              </a:path>
              <a:path w="676909" h="190500">
                <a:moveTo>
                  <a:pt x="612935" y="63500"/>
                </a:moveTo>
                <a:lnTo>
                  <a:pt x="517685" y="63500"/>
                </a:lnTo>
                <a:lnTo>
                  <a:pt x="517685" y="127000"/>
                </a:lnTo>
                <a:lnTo>
                  <a:pt x="612935" y="127000"/>
                </a:lnTo>
                <a:lnTo>
                  <a:pt x="676435" y="95250"/>
                </a:lnTo>
                <a:lnTo>
                  <a:pt x="612935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4004" y="4458716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ReLU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3492" y="4113083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366756" y="1272120"/>
                </a:moveTo>
                <a:lnTo>
                  <a:pt x="295376" y="1269718"/>
                </a:lnTo>
                <a:lnTo>
                  <a:pt x="237088" y="1263168"/>
                </a:lnTo>
                <a:lnTo>
                  <a:pt x="197788" y="1253454"/>
                </a:lnTo>
                <a:lnTo>
                  <a:pt x="183378" y="1241558"/>
                </a:lnTo>
                <a:lnTo>
                  <a:pt x="183378" y="666622"/>
                </a:lnTo>
                <a:lnTo>
                  <a:pt x="168967" y="654725"/>
                </a:lnTo>
                <a:lnTo>
                  <a:pt x="129667" y="645011"/>
                </a:lnTo>
                <a:lnTo>
                  <a:pt x="71379" y="638461"/>
                </a:lnTo>
                <a:lnTo>
                  <a:pt x="0" y="636060"/>
                </a:lnTo>
                <a:lnTo>
                  <a:pt x="71379" y="633658"/>
                </a:lnTo>
                <a:lnTo>
                  <a:pt x="129667" y="627108"/>
                </a:lnTo>
                <a:lnTo>
                  <a:pt x="168967" y="617394"/>
                </a:lnTo>
                <a:lnTo>
                  <a:pt x="183378" y="605498"/>
                </a:lnTo>
                <a:lnTo>
                  <a:pt x="183378" y="30562"/>
                </a:lnTo>
                <a:lnTo>
                  <a:pt x="197788" y="18665"/>
                </a:lnTo>
                <a:lnTo>
                  <a:pt x="237088" y="8951"/>
                </a:lnTo>
                <a:lnTo>
                  <a:pt x="295376" y="2401"/>
                </a:lnTo>
                <a:lnTo>
                  <a:pt x="36675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80610" y="4353051"/>
            <a:ext cx="67500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dirty="0">
                <a:latin typeface="Calibri"/>
                <a:cs typeface="Calibri"/>
              </a:rPr>
              <a:t>+</a:t>
            </a:r>
            <a:r>
              <a:rPr sz="4600" spc="-10" dirty="0">
                <a:latin typeface="Calibri"/>
                <a:cs typeface="Calibri"/>
              </a:rPr>
              <a:t> </a:t>
            </a:r>
            <a:r>
              <a:rPr sz="3400" spc="-50" dirty="0">
                <a:latin typeface="Calibri"/>
                <a:cs typeface="Calibri"/>
              </a:rPr>
              <a:t>b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07071" y="4113082"/>
            <a:ext cx="367030" cy="1272540"/>
          </a:xfrm>
          <a:custGeom>
            <a:avLst/>
            <a:gdLst/>
            <a:ahLst/>
            <a:cxnLst/>
            <a:rect l="l" t="t" r="r" b="b"/>
            <a:pathLst>
              <a:path w="367029" h="1272539">
                <a:moveTo>
                  <a:pt x="0" y="0"/>
                </a:moveTo>
                <a:lnTo>
                  <a:pt x="71379" y="2401"/>
                </a:lnTo>
                <a:lnTo>
                  <a:pt x="129667" y="8951"/>
                </a:lnTo>
                <a:lnTo>
                  <a:pt x="168967" y="18665"/>
                </a:lnTo>
                <a:lnTo>
                  <a:pt x="183378" y="30562"/>
                </a:lnTo>
                <a:lnTo>
                  <a:pt x="183378" y="605498"/>
                </a:lnTo>
                <a:lnTo>
                  <a:pt x="197788" y="617394"/>
                </a:lnTo>
                <a:lnTo>
                  <a:pt x="237088" y="627108"/>
                </a:lnTo>
                <a:lnTo>
                  <a:pt x="295376" y="633658"/>
                </a:lnTo>
                <a:lnTo>
                  <a:pt x="366756" y="636060"/>
                </a:lnTo>
                <a:lnTo>
                  <a:pt x="295376" y="638461"/>
                </a:lnTo>
                <a:lnTo>
                  <a:pt x="237088" y="645011"/>
                </a:lnTo>
                <a:lnTo>
                  <a:pt x="197788" y="654725"/>
                </a:lnTo>
                <a:lnTo>
                  <a:pt x="183378" y="666622"/>
                </a:lnTo>
                <a:lnTo>
                  <a:pt x="183378" y="1241557"/>
                </a:lnTo>
                <a:lnTo>
                  <a:pt x="168967" y="1253454"/>
                </a:lnTo>
                <a:lnTo>
                  <a:pt x="129667" y="1263168"/>
                </a:lnTo>
                <a:lnTo>
                  <a:pt x="71379" y="1269718"/>
                </a:lnTo>
                <a:lnTo>
                  <a:pt x="0" y="12721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3387" y="2283741"/>
            <a:ext cx="5052695" cy="3324860"/>
          </a:xfrm>
          <a:custGeom>
            <a:avLst/>
            <a:gdLst/>
            <a:ahLst/>
            <a:cxnLst/>
            <a:rect l="l" t="t" r="r" b="b"/>
            <a:pathLst>
              <a:path w="5052695" h="3324860">
                <a:moveTo>
                  <a:pt x="0" y="554105"/>
                </a:moveTo>
                <a:lnTo>
                  <a:pt x="2033" y="506295"/>
                </a:lnTo>
                <a:lnTo>
                  <a:pt x="8024" y="459614"/>
                </a:lnTo>
                <a:lnTo>
                  <a:pt x="17806" y="414228"/>
                </a:lnTo>
                <a:lnTo>
                  <a:pt x="31211" y="370305"/>
                </a:lnTo>
                <a:lnTo>
                  <a:pt x="48075" y="328010"/>
                </a:lnTo>
                <a:lnTo>
                  <a:pt x="68230" y="287510"/>
                </a:lnTo>
                <a:lnTo>
                  <a:pt x="91510" y="248971"/>
                </a:lnTo>
                <a:lnTo>
                  <a:pt x="117750" y="212559"/>
                </a:lnTo>
                <a:lnTo>
                  <a:pt x="146782" y="178440"/>
                </a:lnTo>
                <a:lnTo>
                  <a:pt x="178440" y="146782"/>
                </a:lnTo>
                <a:lnTo>
                  <a:pt x="212558" y="117750"/>
                </a:lnTo>
                <a:lnTo>
                  <a:pt x="248970" y="91511"/>
                </a:lnTo>
                <a:lnTo>
                  <a:pt x="287510" y="68230"/>
                </a:lnTo>
                <a:lnTo>
                  <a:pt x="328010" y="48075"/>
                </a:lnTo>
                <a:lnTo>
                  <a:pt x="370305" y="31211"/>
                </a:lnTo>
                <a:lnTo>
                  <a:pt x="414228" y="17806"/>
                </a:lnTo>
                <a:lnTo>
                  <a:pt x="459613" y="8024"/>
                </a:lnTo>
                <a:lnTo>
                  <a:pt x="506294" y="2033"/>
                </a:lnTo>
                <a:lnTo>
                  <a:pt x="554104" y="0"/>
                </a:lnTo>
                <a:lnTo>
                  <a:pt x="4498533" y="0"/>
                </a:lnTo>
                <a:lnTo>
                  <a:pt x="4546343" y="2033"/>
                </a:lnTo>
                <a:lnTo>
                  <a:pt x="4593024" y="8024"/>
                </a:lnTo>
                <a:lnTo>
                  <a:pt x="4638409" y="17806"/>
                </a:lnTo>
                <a:lnTo>
                  <a:pt x="4682332" y="31211"/>
                </a:lnTo>
                <a:lnTo>
                  <a:pt x="4724627" y="48075"/>
                </a:lnTo>
                <a:lnTo>
                  <a:pt x="4765128" y="68230"/>
                </a:lnTo>
                <a:lnTo>
                  <a:pt x="4803667" y="91511"/>
                </a:lnTo>
                <a:lnTo>
                  <a:pt x="4840079" y="117750"/>
                </a:lnTo>
                <a:lnTo>
                  <a:pt x="4874197" y="146782"/>
                </a:lnTo>
                <a:lnTo>
                  <a:pt x="4905855" y="178440"/>
                </a:lnTo>
                <a:lnTo>
                  <a:pt x="4934887" y="212559"/>
                </a:lnTo>
                <a:lnTo>
                  <a:pt x="4961127" y="248971"/>
                </a:lnTo>
                <a:lnTo>
                  <a:pt x="4984407" y="287510"/>
                </a:lnTo>
                <a:lnTo>
                  <a:pt x="5004562" y="328010"/>
                </a:lnTo>
                <a:lnTo>
                  <a:pt x="5021426" y="370305"/>
                </a:lnTo>
                <a:lnTo>
                  <a:pt x="5034832" y="414228"/>
                </a:lnTo>
                <a:lnTo>
                  <a:pt x="5044613" y="459614"/>
                </a:lnTo>
                <a:lnTo>
                  <a:pt x="5050604" y="506295"/>
                </a:lnTo>
                <a:lnTo>
                  <a:pt x="5052638" y="554105"/>
                </a:lnTo>
                <a:lnTo>
                  <a:pt x="5052638" y="2770473"/>
                </a:lnTo>
                <a:lnTo>
                  <a:pt x="5050604" y="2818283"/>
                </a:lnTo>
                <a:lnTo>
                  <a:pt x="5044613" y="2864964"/>
                </a:lnTo>
                <a:lnTo>
                  <a:pt x="5034832" y="2910349"/>
                </a:lnTo>
                <a:lnTo>
                  <a:pt x="5021426" y="2954272"/>
                </a:lnTo>
                <a:lnTo>
                  <a:pt x="5004562" y="2996567"/>
                </a:lnTo>
                <a:lnTo>
                  <a:pt x="4984407" y="3037068"/>
                </a:lnTo>
                <a:lnTo>
                  <a:pt x="4961127" y="3075607"/>
                </a:lnTo>
                <a:lnTo>
                  <a:pt x="4934887" y="3112019"/>
                </a:lnTo>
                <a:lnTo>
                  <a:pt x="4905855" y="3146137"/>
                </a:lnTo>
                <a:lnTo>
                  <a:pt x="4874197" y="3177795"/>
                </a:lnTo>
                <a:lnTo>
                  <a:pt x="4840079" y="3206827"/>
                </a:lnTo>
                <a:lnTo>
                  <a:pt x="4803667" y="3233067"/>
                </a:lnTo>
                <a:lnTo>
                  <a:pt x="4765128" y="3256347"/>
                </a:lnTo>
                <a:lnTo>
                  <a:pt x="4724627" y="3276502"/>
                </a:lnTo>
                <a:lnTo>
                  <a:pt x="4682332" y="3293366"/>
                </a:lnTo>
                <a:lnTo>
                  <a:pt x="4638409" y="3306771"/>
                </a:lnTo>
                <a:lnTo>
                  <a:pt x="4593024" y="3316553"/>
                </a:lnTo>
                <a:lnTo>
                  <a:pt x="4546343" y="3322544"/>
                </a:lnTo>
                <a:lnTo>
                  <a:pt x="4498533" y="3324578"/>
                </a:lnTo>
                <a:lnTo>
                  <a:pt x="554104" y="3324578"/>
                </a:lnTo>
                <a:lnTo>
                  <a:pt x="506294" y="3322544"/>
                </a:lnTo>
                <a:lnTo>
                  <a:pt x="459613" y="3316553"/>
                </a:lnTo>
                <a:lnTo>
                  <a:pt x="414228" y="3306771"/>
                </a:lnTo>
                <a:lnTo>
                  <a:pt x="370305" y="3293366"/>
                </a:lnTo>
                <a:lnTo>
                  <a:pt x="328010" y="3276502"/>
                </a:lnTo>
                <a:lnTo>
                  <a:pt x="287510" y="3256347"/>
                </a:lnTo>
                <a:lnTo>
                  <a:pt x="248970" y="3233067"/>
                </a:lnTo>
                <a:lnTo>
                  <a:pt x="212558" y="3206827"/>
                </a:lnTo>
                <a:lnTo>
                  <a:pt x="178440" y="3177795"/>
                </a:lnTo>
                <a:lnTo>
                  <a:pt x="146782" y="3146137"/>
                </a:lnTo>
                <a:lnTo>
                  <a:pt x="117750" y="3112019"/>
                </a:lnTo>
                <a:lnTo>
                  <a:pt x="91510" y="3075607"/>
                </a:lnTo>
                <a:lnTo>
                  <a:pt x="68230" y="3037068"/>
                </a:lnTo>
                <a:lnTo>
                  <a:pt x="48075" y="2996567"/>
                </a:lnTo>
                <a:lnTo>
                  <a:pt x="31211" y="2954272"/>
                </a:lnTo>
                <a:lnTo>
                  <a:pt x="17806" y="2910349"/>
                </a:lnTo>
                <a:lnTo>
                  <a:pt x="8024" y="2864964"/>
                </a:lnTo>
                <a:lnTo>
                  <a:pt x="2033" y="2818283"/>
                </a:lnTo>
                <a:lnTo>
                  <a:pt x="0" y="2770473"/>
                </a:lnTo>
                <a:lnTo>
                  <a:pt x="0" y="554105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9464" y="1247290"/>
            <a:ext cx="2917793" cy="56082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Convolution:</a:t>
            </a:r>
            <a:r>
              <a:rPr spc="-90" dirty="0"/>
              <a:t> </a:t>
            </a:r>
            <a:r>
              <a:rPr dirty="0"/>
              <a:t>Applies</a:t>
            </a:r>
            <a:r>
              <a:rPr spc="-85" dirty="0"/>
              <a:t> </a:t>
            </a:r>
            <a:r>
              <a:rPr dirty="0"/>
              <a:t>Linear</a:t>
            </a:r>
            <a:r>
              <a:rPr spc="-80" dirty="0"/>
              <a:t> </a:t>
            </a:r>
            <a:r>
              <a:rPr dirty="0"/>
              <a:t>Filter</a:t>
            </a:r>
            <a:r>
              <a:rPr spc="-85" dirty="0"/>
              <a:t> </a:t>
            </a:r>
            <a:r>
              <a:rPr dirty="0"/>
              <a:t>(e.g.,</a:t>
            </a:r>
            <a:r>
              <a:rPr spc="-80" dirty="0"/>
              <a:t> </a:t>
            </a:r>
            <a:r>
              <a:rPr spc="-25" dirty="0"/>
              <a:t>2D)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2797271"/>
            <a:ext cx="5829300" cy="2940685"/>
            <a:chOff x="0" y="2797271"/>
            <a:chExt cx="5829300" cy="29406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97271"/>
              <a:ext cx="5829092" cy="29401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631" y="4288146"/>
              <a:ext cx="1237615" cy="1012190"/>
            </a:xfrm>
            <a:custGeom>
              <a:avLst/>
              <a:gdLst/>
              <a:ahLst/>
              <a:cxnLst/>
              <a:rect l="l" t="t" r="r" b="b"/>
              <a:pathLst>
                <a:path w="1237614" h="1012189">
                  <a:moveTo>
                    <a:pt x="1237171" y="0"/>
                  </a:moveTo>
                  <a:lnTo>
                    <a:pt x="0" y="0"/>
                  </a:lnTo>
                  <a:lnTo>
                    <a:pt x="0" y="1011979"/>
                  </a:lnTo>
                  <a:lnTo>
                    <a:pt x="1237171" y="1011979"/>
                  </a:lnTo>
                  <a:lnTo>
                    <a:pt x="1237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8371" y="4297171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460" y="4287178"/>
            <a:ext cx="2826385" cy="1200785"/>
          </a:xfrm>
          <a:custGeom>
            <a:avLst/>
            <a:gdLst/>
            <a:ahLst/>
            <a:cxnLst/>
            <a:rect l="l" t="t" r="r" b="b"/>
            <a:pathLst>
              <a:path w="2826385" h="1200785">
                <a:moveTo>
                  <a:pt x="2825790" y="0"/>
                </a:moveTo>
                <a:lnTo>
                  <a:pt x="0" y="0"/>
                </a:lnTo>
                <a:lnTo>
                  <a:pt x="0" y="1200329"/>
                </a:lnTo>
                <a:lnTo>
                  <a:pt x="2825790" y="1200329"/>
                </a:lnTo>
                <a:lnTo>
                  <a:pt x="2825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74327" y="4294123"/>
            <a:ext cx="17183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27685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(aka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Kernel)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8710" y="4287178"/>
            <a:ext cx="1401445" cy="831215"/>
          </a:xfrm>
          <a:custGeom>
            <a:avLst/>
            <a:gdLst/>
            <a:ahLst/>
            <a:cxnLst/>
            <a:rect l="l" t="t" r="r" b="b"/>
            <a:pathLst>
              <a:path w="1401445" h="831214">
                <a:moveTo>
                  <a:pt x="1401166" y="0"/>
                </a:moveTo>
                <a:lnTo>
                  <a:pt x="0" y="0"/>
                </a:lnTo>
                <a:lnTo>
                  <a:pt x="0" y="830995"/>
                </a:lnTo>
                <a:lnTo>
                  <a:pt x="1401166" y="830995"/>
                </a:lnTo>
                <a:lnTo>
                  <a:pt x="14011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2819" y="4294123"/>
            <a:ext cx="97281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2565" marR="5080" indent="-190500">
              <a:lnSpc>
                <a:spcPct val="100800"/>
              </a:lnSpc>
              <a:spcBef>
                <a:spcPts val="75"/>
              </a:spcBef>
            </a:pPr>
            <a:r>
              <a:rPr sz="2400" spc="-25" dirty="0">
                <a:latin typeface="Calibri"/>
                <a:cs typeface="Calibri"/>
              </a:rPr>
              <a:t>Feature 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1931" y="2989579"/>
            <a:ext cx="206692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435" marR="5080" indent="-39370">
              <a:lnSpc>
                <a:spcPct val="100800"/>
              </a:lnSpc>
              <a:spcBef>
                <a:spcPts val="75"/>
              </a:spcBef>
            </a:pPr>
            <a:r>
              <a:rPr sz="2400" spc="-30" dirty="0">
                <a:latin typeface="Calibri"/>
                <a:cs typeface="Calibri"/>
              </a:rPr>
              <a:t>Way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10663" y="3873978"/>
            <a:ext cx="2068830" cy="190500"/>
          </a:xfrm>
          <a:custGeom>
            <a:avLst/>
            <a:gdLst/>
            <a:ahLst/>
            <a:cxnLst/>
            <a:rect l="l" t="t" r="r" b="b"/>
            <a:pathLst>
              <a:path w="2068829" h="190500">
                <a:moveTo>
                  <a:pt x="190497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497" y="127000"/>
                </a:lnTo>
                <a:lnTo>
                  <a:pt x="158747" y="127000"/>
                </a:lnTo>
                <a:lnTo>
                  <a:pt x="158747" y="63500"/>
                </a:lnTo>
                <a:lnTo>
                  <a:pt x="190497" y="63500"/>
                </a:lnTo>
                <a:lnTo>
                  <a:pt x="190497" y="0"/>
                </a:lnTo>
                <a:close/>
              </a:path>
              <a:path w="2068829" h="190500">
                <a:moveTo>
                  <a:pt x="1878140" y="0"/>
                </a:moveTo>
                <a:lnTo>
                  <a:pt x="1878140" y="190500"/>
                </a:lnTo>
                <a:lnTo>
                  <a:pt x="2005140" y="127000"/>
                </a:lnTo>
                <a:lnTo>
                  <a:pt x="1909890" y="127000"/>
                </a:lnTo>
                <a:lnTo>
                  <a:pt x="1909890" y="63500"/>
                </a:lnTo>
                <a:lnTo>
                  <a:pt x="2005140" y="63500"/>
                </a:lnTo>
                <a:lnTo>
                  <a:pt x="1878140" y="0"/>
                </a:lnTo>
                <a:close/>
              </a:path>
              <a:path w="2068829" h="190500">
                <a:moveTo>
                  <a:pt x="190497" y="63500"/>
                </a:moveTo>
                <a:lnTo>
                  <a:pt x="158747" y="63500"/>
                </a:lnTo>
                <a:lnTo>
                  <a:pt x="158747" y="127000"/>
                </a:lnTo>
                <a:lnTo>
                  <a:pt x="190497" y="127000"/>
                </a:lnTo>
                <a:lnTo>
                  <a:pt x="190497" y="63500"/>
                </a:lnTo>
                <a:close/>
              </a:path>
              <a:path w="2068829" h="190500">
                <a:moveTo>
                  <a:pt x="1878140" y="63500"/>
                </a:moveTo>
                <a:lnTo>
                  <a:pt x="190497" y="63500"/>
                </a:lnTo>
                <a:lnTo>
                  <a:pt x="190497" y="127000"/>
                </a:lnTo>
                <a:lnTo>
                  <a:pt x="1878140" y="127000"/>
                </a:lnTo>
                <a:lnTo>
                  <a:pt x="1878140" y="63500"/>
                </a:lnTo>
                <a:close/>
              </a:path>
              <a:path w="2068829" h="190500">
                <a:moveTo>
                  <a:pt x="2005140" y="63500"/>
                </a:moveTo>
                <a:lnTo>
                  <a:pt x="1909890" y="63500"/>
                </a:lnTo>
                <a:lnTo>
                  <a:pt x="1909890" y="127000"/>
                </a:lnTo>
                <a:lnTo>
                  <a:pt x="2005140" y="127000"/>
                </a:lnTo>
                <a:lnTo>
                  <a:pt x="2068640" y="95250"/>
                </a:lnTo>
                <a:lnTo>
                  <a:pt x="200514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800" y="2758828"/>
            <a:ext cx="6165215" cy="2556510"/>
          </a:xfrm>
          <a:custGeom>
            <a:avLst/>
            <a:gdLst/>
            <a:ahLst/>
            <a:cxnLst/>
            <a:rect l="l" t="t" r="r" b="b"/>
            <a:pathLst>
              <a:path w="6165215" h="2556510">
                <a:moveTo>
                  <a:pt x="0" y="0"/>
                </a:moveTo>
                <a:lnTo>
                  <a:pt x="6165149" y="0"/>
                </a:lnTo>
                <a:lnTo>
                  <a:pt x="6165149" y="2556288"/>
                </a:lnTo>
                <a:lnTo>
                  <a:pt x="0" y="2556288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1814" y="5322315"/>
            <a:ext cx="9844405" cy="145415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Compute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432FF"/>
                </a:solidFill>
                <a:latin typeface="Calibri"/>
                <a:cs typeface="Calibri"/>
              </a:rPr>
              <a:t>function</a:t>
            </a:r>
            <a:r>
              <a:rPr sz="22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432FF"/>
                </a:solidFill>
                <a:latin typeface="Calibri"/>
                <a:cs typeface="Calibri"/>
              </a:rPr>
              <a:t>of</a:t>
            </a:r>
            <a:r>
              <a:rPr sz="2200" spc="-4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432FF"/>
                </a:solidFill>
                <a:latin typeface="Calibri"/>
                <a:cs typeface="Calibri"/>
              </a:rPr>
              <a:t>local</a:t>
            </a:r>
            <a:r>
              <a:rPr sz="2200" spc="-55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432FF"/>
                </a:solidFill>
                <a:latin typeface="Calibri"/>
                <a:cs typeface="Calibri"/>
              </a:rPr>
              <a:t>neighborhood</a:t>
            </a:r>
            <a:r>
              <a:rPr sz="2200" spc="-5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location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matrix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432FF"/>
                </a:solidFill>
                <a:latin typeface="Calibri"/>
                <a:cs typeface="Calibri"/>
              </a:rPr>
              <a:t>filter</a:t>
            </a:r>
            <a:r>
              <a:rPr sz="2200" spc="-6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how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combine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neighbors’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232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4"/>
              </a:rPr>
              <a:t>www.jefkine.com/general/2016/09/05/backpropagation-</a:t>
            </a:r>
            <a:r>
              <a:rPr sz="1800" spc="-10" dirty="0">
                <a:latin typeface="Calibri"/>
                <a:cs typeface="Calibri"/>
                <a:hlinkClick r:id="rId4"/>
              </a:rPr>
              <a:t>in-</a:t>
            </a:r>
            <a:r>
              <a:rPr sz="1800" spc="-20" dirty="0">
                <a:latin typeface="Calibri"/>
                <a:cs typeface="Calibri"/>
                <a:hlinkClick r:id="rId4"/>
              </a:rPr>
              <a:t>convolutional-neural-</a:t>
            </a:r>
            <a:r>
              <a:rPr sz="1800" spc="-10" dirty="0">
                <a:latin typeface="Calibri"/>
                <a:cs typeface="Calibri"/>
                <a:hlinkClick r:id="rId4"/>
              </a:rPr>
              <a:t>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 </a:t>
            </a:r>
            <a:r>
              <a:rPr spc="-10" dirty="0"/>
              <a:t>Filtering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500" y="1981200"/>
            <a:ext cx="7264400" cy="3860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35767" y="2117852"/>
            <a:ext cx="92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5903" y="5872731"/>
            <a:ext cx="983361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Calibri"/>
                <a:cs typeface="Calibri"/>
              </a:rPr>
              <a:t>Slides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products</a:t>
            </a:r>
            <a:endParaRPr sz="2800">
              <a:latin typeface="Calibri"/>
              <a:cs typeface="Calibri"/>
            </a:endParaRPr>
          </a:p>
          <a:p>
            <a:pPr marL="4740910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latin typeface="Calibri"/>
                <a:cs typeface="Calibri"/>
              </a:rPr>
              <a:t>https://people.eecs.berkeley.edu/~jrs/189/lec/cnn.pdf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6456" y="2541523"/>
            <a:ext cx="9709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Filtered </a:t>
            </a:r>
            <a:r>
              <a:rPr sz="2400" spc="-10" dirty="0">
                <a:latin typeface="Calibri"/>
                <a:cs typeface="Calibri"/>
              </a:rPr>
              <a:t>Result: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 </a:t>
            </a:r>
            <a:r>
              <a:rPr spc="-10" dirty="0"/>
              <a:t>Filtering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065" y="2007246"/>
            <a:ext cx="7315200" cy="3759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35767" y="2117852"/>
            <a:ext cx="92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5903" y="5872731"/>
            <a:ext cx="983361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Calibri"/>
                <a:cs typeface="Calibri"/>
              </a:rPr>
              <a:t>Slides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products</a:t>
            </a:r>
            <a:endParaRPr sz="2800">
              <a:latin typeface="Calibri"/>
              <a:cs typeface="Calibri"/>
            </a:endParaRPr>
          </a:p>
          <a:p>
            <a:pPr marL="4740910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latin typeface="Calibri"/>
                <a:cs typeface="Calibri"/>
              </a:rPr>
              <a:t>https://people.eecs.berkeley.edu/~jrs/189/lec/cnn.pdf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6456" y="2541523"/>
            <a:ext cx="9709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Filtered </a:t>
            </a:r>
            <a:r>
              <a:rPr sz="2400" spc="-10" dirty="0">
                <a:latin typeface="Calibri"/>
                <a:cs typeface="Calibri"/>
              </a:rPr>
              <a:t>Result: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 </a:t>
            </a:r>
            <a:r>
              <a:rPr spc="-10" dirty="0"/>
              <a:t>Filtering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1413" y="2017570"/>
            <a:ext cx="7315200" cy="3759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35767" y="2117852"/>
            <a:ext cx="92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5903" y="5872731"/>
            <a:ext cx="983361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Calibri"/>
                <a:cs typeface="Calibri"/>
              </a:rPr>
              <a:t>Slides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products</a:t>
            </a:r>
            <a:endParaRPr sz="2800">
              <a:latin typeface="Calibri"/>
              <a:cs typeface="Calibri"/>
            </a:endParaRPr>
          </a:p>
          <a:p>
            <a:pPr marL="4740910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latin typeface="Calibri"/>
                <a:cs typeface="Calibri"/>
              </a:rPr>
              <a:t>https://people.eecs.berkeley.edu/~jrs/189/lec/cnn.pdf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36456" y="2541523"/>
            <a:ext cx="9709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Filtered </a:t>
            </a:r>
            <a:r>
              <a:rPr sz="2400" spc="-10" dirty="0">
                <a:latin typeface="Calibri"/>
                <a:cs typeface="Calibri"/>
              </a:rPr>
              <a:t>Result: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Motivation:</a:t>
            </a:r>
            <a:r>
              <a:rPr spc="-140" dirty="0"/>
              <a:t> </a:t>
            </a:r>
            <a:r>
              <a:rPr dirty="0"/>
              <a:t>How</a:t>
            </a:r>
            <a:r>
              <a:rPr spc="-130" dirty="0"/>
              <a:t> </a:t>
            </a:r>
            <a:r>
              <a:rPr dirty="0"/>
              <a:t>Vision</a:t>
            </a:r>
            <a:r>
              <a:rPr spc="-130" dirty="0"/>
              <a:t> </a:t>
            </a:r>
            <a:r>
              <a:rPr spc="-10" dirty="0"/>
              <a:t>System</a:t>
            </a:r>
            <a:r>
              <a:rPr spc="-130" dirty="0"/>
              <a:t> </a:t>
            </a:r>
            <a:r>
              <a:rPr spc="-10" dirty="0"/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923" y="1764284"/>
            <a:ext cx="9348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 marR="5080" lvl="0" indent="-42037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Key</a:t>
            </a:r>
            <a:r>
              <a:rPr kumimoji="0" sz="24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Idea: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cells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are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organized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hierarchy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4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feature</a:t>
            </a:r>
            <a:r>
              <a:rPr kumimoji="0" sz="24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detectors,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with</a:t>
            </a:r>
            <a:r>
              <a:rPr kumimoji="0" sz="24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942092"/>
                </a:solidFill>
                <a:effectLst/>
                <a:uLnTx/>
                <a:uFillTx/>
                <a:latin typeface="Calibri"/>
                <a:cs typeface="Calibri"/>
              </a:rPr>
              <a:t>higher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942092"/>
                </a:solidFill>
                <a:effectLst/>
                <a:uLnTx/>
                <a:uFillTx/>
                <a:latin typeface="Calibri"/>
                <a:cs typeface="Calibri"/>
              </a:rPr>
              <a:t>level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rgbClr val="942092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942092"/>
                </a:solidFill>
                <a:effectLst/>
                <a:uLnTx/>
                <a:uFillTx/>
                <a:latin typeface="Calibri"/>
                <a:cs typeface="Calibri"/>
              </a:rPr>
              <a:t>features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rgbClr val="942092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responding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24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patterns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activation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lower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level</a:t>
            </a:r>
            <a:r>
              <a:rPr kumimoji="0" sz="2400" b="0" i="0" u="none" strike="noStrike" kern="0" cap="none" spc="-6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Calibri"/>
              </a:rPr>
              <a:t>cells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2930" y="6406388"/>
            <a:ext cx="6599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Source: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https://bruceoutdoors.files.wordpress.com/2017/08/hubel.jpg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9906" y="3051617"/>
            <a:ext cx="6280150" cy="3260725"/>
            <a:chOff x="3139906" y="3051617"/>
            <a:chExt cx="6280150" cy="3260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8284" y="3051617"/>
              <a:ext cx="6221742" cy="3260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58956" y="3857119"/>
              <a:ext cx="1932939" cy="1400810"/>
            </a:xfrm>
            <a:custGeom>
              <a:avLst/>
              <a:gdLst/>
              <a:ahLst/>
              <a:cxnLst/>
              <a:rect l="l" t="t" r="r" b="b"/>
              <a:pathLst>
                <a:path w="1932939" h="1400810">
                  <a:moveTo>
                    <a:pt x="0" y="0"/>
                  </a:moveTo>
                  <a:lnTo>
                    <a:pt x="1932592" y="0"/>
                  </a:lnTo>
                  <a:lnTo>
                    <a:pt x="1932592" y="1400445"/>
                  </a:lnTo>
                  <a:lnTo>
                    <a:pt x="0" y="140044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94209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158956" y="5391857"/>
              <a:ext cx="1647189" cy="457834"/>
            </a:xfrm>
            <a:custGeom>
              <a:avLst/>
              <a:gdLst/>
              <a:ahLst/>
              <a:cxnLst/>
              <a:rect l="l" t="t" r="r" b="b"/>
              <a:pathLst>
                <a:path w="1647189" h="457835">
                  <a:moveTo>
                    <a:pt x="0" y="0"/>
                  </a:moveTo>
                  <a:lnTo>
                    <a:pt x="1646786" y="0"/>
                  </a:lnTo>
                  <a:lnTo>
                    <a:pt x="1646786" y="457516"/>
                  </a:lnTo>
                  <a:lnTo>
                    <a:pt x="0" y="45751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 </a:t>
            </a:r>
            <a:r>
              <a:rPr spc="-10" dirty="0"/>
              <a:t>Filtering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11413" y="2017570"/>
            <a:ext cx="7315200" cy="3759200"/>
            <a:chOff x="2411413" y="2017570"/>
            <a:chExt cx="7315200" cy="375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1413" y="2017570"/>
              <a:ext cx="7315200" cy="3759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05205" y="3795868"/>
              <a:ext cx="1512570" cy="1663700"/>
            </a:xfrm>
            <a:custGeom>
              <a:avLst/>
              <a:gdLst/>
              <a:ahLst/>
              <a:cxnLst/>
              <a:rect l="l" t="t" r="r" b="b"/>
              <a:pathLst>
                <a:path w="1512570" h="1663700">
                  <a:moveTo>
                    <a:pt x="274970" y="1371600"/>
                  </a:moveTo>
                  <a:lnTo>
                    <a:pt x="38500" y="1638300"/>
                  </a:lnTo>
                  <a:lnTo>
                    <a:pt x="392177" y="1663700"/>
                  </a:lnTo>
                  <a:lnTo>
                    <a:pt x="266010" y="1600200"/>
                  </a:lnTo>
                  <a:lnTo>
                    <a:pt x="231062" y="1600200"/>
                  </a:lnTo>
                  <a:lnTo>
                    <a:pt x="222070" y="1578084"/>
                  </a:lnTo>
                  <a:lnTo>
                    <a:pt x="215544" y="1574800"/>
                  </a:lnTo>
                  <a:lnTo>
                    <a:pt x="217716" y="1567373"/>
                  </a:lnTo>
                  <a:lnTo>
                    <a:pt x="205244" y="1536700"/>
                  </a:lnTo>
                  <a:lnTo>
                    <a:pt x="228525" y="1530414"/>
                  </a:lnTo>
                  <a:lnTo>
                    <a:pt x="274970" y="1371600"/>
                  </a:lnTo>
                  <a:close/>
                </a:path>
                <a:path w="1512570" h="1663700">
                  <a:moveTo>
                    <a:pt x="222070" y="1578084"/>
                  </a:moveTo>
                  <a:lnTo>
                    <a:pt x="231062" y="1600200"/>
                  </a:lnTo>
                  <a:lnTo>
                    <a:pt x="252812" y="1593557"/>
                  </a:lnTo>
                  <a:lnTo>
                    <a:pt x="222070" y="1578084"/>
                  </a:lnTo>
                  <a:close/>
                </a:path>
                <a:path w="1512570" h="1663700">
                  <a:moveTo>
                    <a:pt x="252812" y="1593557"/>
                  </a:moveTo>
                  <a:lnTo>
                    <a:pt x="231062" y="1600200"/>
                  </a:lnTo>
                  <a:lnTo>
                    <a:pt x="266010" y="1600200"/>
                  </a:lnTo>
                  <a:lnTo>
                    <a:pt x="252812" y="1593557"/>
                  </a:lnTo>
                  <a:close/>
                </a:path>
                <a:path w="1512570" h="1663700">
                  <a:moveTo>
                    <a:pt x="488765" y="1498600"/>
                  </a:moveTo>
                  <a:lnTo>
                    <a:pt x="310372" y="1498600"/>
                  </a:lnTo>
                  <a:lnTo>
                    <a:pt x="295254" y="1511300"/>
                  </a:lnTo>
                  <a:lnTo>
                    <a:pt x="252280" y="1524000"/>
                  </a:lnTo>
                  <a:lnTo>
                    <a:pt x="228525" y="1530414"/>
                  </a:lnTo>
                  <a:lnTo>
                    <a:pt x="217716" y="1567373"/>
                  </a:lnTo>
                  <a:lnTo>
                    <a:pt x="222070" y="1578084"/>
                  </a:lnTo>
                  <a:lnTo>
                    <a:pt x="252812" y="1593557"/>
                  </a:lnTo>
                  <a:lnTo>
                    <a:pt x="313560" y="1574800"/>
                  </a:lnTo>
                  <a:lnTo>
                    <a:pt x="338918" y="1562100"/>
                  </a:lnTo>
                  <a:lnTo>
                    <a:pt x="362755" y="1562100"/>
                  </a:lnTo>
                  <a:lnTo>
                    <a:pt x="387052" y="1549400"/>
                  </a:lnTo>
                  <a:lnTo>
                    <a:pt x="400949" y="1549400"/>
                  </a:lnTo>
                  <a:lnTo>
                    <a:pt x="415883" y="1536700"/>
                  </a:lnTo>
                  <a:lnTo>
                    <a:pt x="445536" y="1524000"/>
                  </a:lnTo>
                  <a:lnTo>
                    <a:pt x="471551" y="1511300"/>
                  </a:lnTo>
                  <a:lnTo>
                    <a:pt x="488765" y="1498600"/>
                  </a:lnTo>
                  <a:close/>
                </a:path>
                <a:path w="1512570" h="1663700">
                  <a:moveTo>
                    <a:pt x="228525" y="1530414"/>
                  </a:moveTo>
                  <a:lnTo>
                    <a:pt x="205244" y="1536700"/>
                  </a:lnTo>
                  <a:lnTo>
                    <a:pt x="217716" y="1567373"/>
                  </a:lnTo>
                  <a:lnTo>
                    <a:pt x="228525" y="1530414"/>
                  </a:lnTo>
                  <a:close/>
                </a:path>
                <a:path w="1512570" h="1663700">
                  <a:moveTo>
                    <a:pt x="1471980" y="762000"/>
                  </a:moveTo>
                  <a:lnTo>
                    <a:pt x="1346097" y="762000"/>
                  </a:lnTo>
                  <a:lnTo>
                    <a:pt x="1374846" y="774700"/>
                  </a:lnTo>
                  <a:lnTo>
                    <a:pt x="1387628" y="774700"/>
                  </a:lnTo>
                  <a:lnTo>
                    <a:pt x="1410867" y="787400"/>
                  </a:lnTo>
                  <a:lnTo>
                    <a:pt x="1433935" y="825500"/>
                  </a:lnTo>
                  <a:lnTo>
                    <a:pt x="1449995" y="876300"/>
                  </a:lnTo>
                  <a:lnTo>
                    <a:pt x="1448645" y="889000"/>
                  </a:lnTo>
                  <a:lnTo>
                    <a:pt x="1447987" y="914400"/>
                  </a:lnTo>
                  <a:lnTo>
                    <a:pt x="1448086" y="952500"/>
                  </a:lnTo>
                  <a:lnTo>
                    <a:pt x="1448211" y="965200"/>
                  </a:lnTo>
                  <a:lnTo>
                    <a:pt x="1446184" y="1003300"/>
                  </a:lnTo>
                  <a:lnTo>
                    <a:pt x="1442350" y="1016000"/>
                  </a:lnTo>
                  <a:lnTo>
                    <a:pt x="1434664" y="1028700"/>
                  </a:lnTo>
                  <a:lnTo>
                    <a:pt x="1419720" y="1041400"/>
                  </a:lnTo>
                  <a:lnTo>
                    <a:pt x="1406048" y="1054100"/>
                  </a:lnTo>
                  <a:lnTo>
                    <a:pt x="1368530" y="1066800"/>
                  </a:lnTo>
                  <a:lnTo>
                    <a:pt x="1336548" y="1092200"/>
                  </a:lnTo>
                  <a:lnTo>
                    <a:pt x="1312650" y="1104900"/>
                  </a:lnTo>
                  <a:lnTo>
                    <a:pt x="1286410" y="1117600"/>
                  </a:lnTo>
                  <a:lnTo>
                    <a:pt x="1257500" y="1130300"/>
                  </a:lnTo>
                  <a:lnTo>
                    <a:pt x="1227592" y="1143000"/>
                  </a:lnTo>
                  <a:lnTo>
                    <a:pt x="1197750" y="1168400"/>
                  </a:lnTo>
                  <a:lnTo>
                    <a:pt x="1176728" y="1181100"/>
                  </a:lnTo>
                  <a:lnTo>
                    <a:pt x="1161075" y="1193800"/>
                  </a:lnTo>
                  <a:lnTo>
                    <a:pt x="1143572" y="1193800"/>
                  </a:lnTo>
                  <a:lnTo>
                    <a:pt x="1127601" y="1206500"/>
                  </a:lnTo>
                  <a:lnTo>
                    <a:pt x="1097114" y="1206500"/>
                  </a:lnTo>
                  <a:lnTo>
                    <a:pt x="1080474" y="1219200"/>
                  </a:lnTo>
                  <a:lnTo>
                    <a:pt x="1059799" y="1219200"/>
                  </a:lnTo>
                  <a:lnTo>
                    <a:pt x="1035211" y="1244600"/>
                  </a:lnTo>
                  <a:lnTo>
                    <a:pt x="1021816" y="1244600"/>
                  </a:lnTo>
                  <a:lnTo>
                    <a:pt x="897994" y="1295400"/>
                  </a:lnTo>
                  <a:lnTo>
                    <a:pt x="876265" y="1295400"/>
                  </a:lnTo>
                  <a:lnTo>
                    <a:pt x="851499" y="1308100"/>
                  </a:lnTo>
                  <a:lnTo>
                    <a:pt x="822444" y="1320800"/>
                  </a:lnTo>
                  <a:lnTo>
                    <a:pt x="804445" y="1333500"/>
                  </a:lnTo>
                  <a:lnTo>
                    <a:pt x="790886" y="1333500"/>
                  </a:lnTo>
                  <a:lnTo>
                    <a:pt x="773068" y="1346200"/>
                  </a:lnTo>
                  <a:lnTo>
                    <a:pt x="743461" y="1346200"/>
                  </a:lnTo>
                  <a:lnTo>
                    <a:pt x="700643" y="1358900"/>
                  </a:lnTo>
                  <a:lnTo>
                    <a:pt x="658710" y="1384300"/>
                  </a:lnTo>
                  <a:lnTo>
                    <a:pt x="491663" y="1435100"/>
                  </a:lnTo>
                  <a:lnTo>
                    <a:pt x="469935" y="1447800"/>
                  </a:lnTo>
                  <a:lnTo>
                    <a:pt x="444991" y="1447800"/>
                  </a:lnTo>
                  <a:lnTo>
                    <a:pt x="416911" y="1473200"/>
                  </a:lnTo>
                  <a:lnTo>
                    <a:pt x="390749" y="1485900"/>
                  </a:lnTo>
                  <a:lnTo>
                    <a:pt x="369103" y="1485900"/>
                  </a:lnTo>
                  <a:lnTo>
                    <a:pt x="347464" y="1498600"/>
                  </a:lnTo>
                  <a:lnTo>
                    <a:pt x="510631" y="1498600"/>
                  </a:lnTo>
                  <a:lnTo>
                    <a:pt x="679425" y="1435100"/>
                  </a:lnTo>
                  <a:lnTo>
                    <a:pt x="762241" y="1409700"/>
                  </a:lnTo>
                  <a:lnTo>
                    <a:pt x="777697" y="1409700"/>
                  </a:lnTo>
                  <a:lnTo>
                    <a:pt x="798028" y="1397000"/>
                  </a:lnTo>
                  <a:lnTo>
                    <a:pt x="826717" y="1397000"/>
                  </a:lnTo>
                  <a:lnTo>
                    <a:pt x="843029" y="1384300"/>
                  </a:lnTo>
                  <a:lnTo>
                    <a:pt x="864073" y="1371600"/>
                  </a:lnTo>
                  <a:lnTo>
                    <a:pt x="877879" y="1371600"/>
                  </a:lnTo>
                  <a:lnTo>
                    <a:pt x="895096" y="1358900"/>
                  </a:lnTo>
                  <a:lnTo>
                    <a:pt x="928956" y="1346200"/>
                  </a:lnTo>
                  <a:lnTo>
                    <a:pt x="1046585" y="1308100"/>
                  </a:lnTo>
                  <a:lnTo>
                    <a:pt x="1061930" y="1295400"/>
                  </a:lnTo>
                  <a:lnTo>
                    <a:pt x="1081516" y="1282700"/>
                  </a:lnTo>
                  <a:lnTo>
                    <a:pt x="1097649" y="1270000"/>
                  </a:lnTo>
                  <a:lnTo>
                    <a:pt x="1132485" y="1270000"/>
                  </a:lnTo>
                  <a:lnTo>
                    <a:pt x="1154666" y="1257300"/>
                  </a:lnTo>
                  <a:lnTo>
                    <a:pt x="1174343" y="1257300"/>
                  </a:lnTo>
                  <a:lnTo>
                    <a:pt x="1187189" y="1244600"/>
                  </a:lnTo>
                  <a:lnTo>
                    <a:pt x="1213688" y="1231900"/>
                  </a:lnTo>
                  <a:lnTo>
                    <a:pt x="1231609" y="1219200"/>
                  </a:lnTo>
                  <a:lnTo>
                    <a:pt x="1256275" y="1206500"/>
                  </a:lnTo>
                  <a:lnTo>
                    <a:pt x="1284286" y="1193800"/>
                  </a:lnTo>
                  <a:lnTo>
                    <a:pt x="1343889" y="1168400"/>
                  </a:lnTo>
                  <a:lnTo>
                    <a:pt x="1360851" y="1155700"/>
                  </a:lnTo>
                  <a:lnTo>
                    <a:pt x="1375975" y="1143000"/>
                  </a:lnTo>
                  <a:lnTo>
                    <a:pt x="1392370" y="1117600"/>
                  </a:lnTo>
                  <a:lnTo>
                    <a:pt x="1428202" y="1117600"/>
                  </a:lnTo>
                  <a:lnTo>
                    <a:pt x="1442579" y="1104900"/>
                  </a:lnTo>
                  <a:lnTo>
                    <a:pt x="1458767" y="1092200"/>
                  </a:lnTo>
                  <a:lnTo>
                    <a:pt x="1483064" y="1066800"/>
                  </a:lnTo>
                  <a:lnTo>
                    <a:pt x="1504690" y="1028700"/>
                  </a:lnTo>
                  <a:lnTo>
                    <a:pt x="1511677" y="977900"/>
                  </a:lnTo>
                  <a:lnTo>
                    <a:pt x="1511604" y="965200"/>
                  </a:lnTo>
                  <a:lnTo>
                    <a:pt x="1511532" y="952500"/>
                  </a:lnTo>
                  <a:lnTo>
                    <a:pt x="1511462" y="914400"/>
                  </a:lnTo>
                  <a:lnTo>
                    <a:pt x="1512030" y="901700"/>
                  </a:lnTo>
                  <a:lnTo>
                    <a:pt x="1511928" y="863600"/>
                  </a:lnTo>
                  <a:lnTo>
                    <a:pt x="1507270" y="850900"/>
                  </a:lnTo>
                  <a:lnTo>
                    <a:pt x="1503563" y="838200"/>
                  </a:lnTo>
                  <a:lnTo>
                    <a:pt x="1499109" y="812800"/>
                  </a:lnTo>
                  <a:lnTo>
                    <a:pt x="1493993" y="800100"/>
                  </a:lnTo>
                  <a:lnTo>
                    <a:pt x="1488211" y="787400"/>
                  </a:lnTo>
                  <a:lnTo>
                    <a:pt x="1481716" y="774700"/>
                  </a:lnTo>
                  <a:lnTo>
                    <a:pt x="1471980" y="762000"/>
                  </a:lnTo>
                  <a:close/>
                </a:path>
                <a:path w="1512570" h="1663700">
                  <a:moveTo>
                    <a:pt x="312158" y="850900"/>
                  </a:moveTo>
                  <a:lnTo>
                    <a:pt x="87118" y="850900"/>
                  </a:lnTo>
                  <a:lnTo>
                    <a:pt x="61174" y="863600"/>
                  </a:lnTo>
                  <a:lnTo>
                    <a:pt x="31569" y="901700"/>
                  </a:lnTo>
                  <a:lnTo>
                    <a:pt x="15180" y="939800"/>
                  </a:lnTo>
                  <a:lnTo>
                    <a:pt x="4395" y="990600"/>
                  </a:lnTo>
                  <a:lnTo>
                    <a:pt x="237" y="1041400"/>
                  </a:lnTo>
                  <a:lnTo>
                    <a:pt x="118" y="1054100"/>
                  </a:lnTo>
                  <a:lnTo>
                    <a:pt x="0" y="1066800"/>
                  </a:lnTo>
                  <a:lnTo>
                    <a:pt x="2194" y="1104900"/>
                  </a:lnTo>
                  <a:lnTo>
                    <a:pt x="6805" y="1155700"/>
                  </a:lnTo>
                  <a:lnTo>
                    <a:pt x="12391" y="1193800"/>
                  </a:lnTo>
                  <a:lnTo>
                    <a:pt x="15132" y="1219200"/>
                  </a:lnTo>
                  <a:lnTo>
                    <a:pt x="17607" y="1231900"/>
                  </a:lnTo>
                  <a:lnTo>
                    <a:pt x="21296" y="1257300"/>
                  </a:lnTo>
                  <a:lnTo>
                    <a:pt x="28686" y="1282700"/>
                  </a:lnTo>
                  <a:lnTo>
                    <a:pt x="47345" y="1308100"/>
                  </a:lnTo>
                  <a:lnTo>
                    <a:pt x="67298" y="1333500"/>
                  </a:lnTo>
                  <a:lnTo>
                    <a:pt x="89065" y="1320800"/>
                  </a:lnTo>
                  <a:lnTo>
                    <a:pt x="121873" y="1320800"/>
                  </a:lnTo>
                  <a:lnTo>
                    <a:pt x="140298" y="1308100"/>
                  </a:lnTo>
                  <a:lnTo>
                    <a:pt x="177932" y="1308100"/>
                  </a:lnTo>
                  <a:lnTo>
                    <a:pt x="194339" y="1295400"/>
                  </a:lnTo>
                  <a:lnTo>
                    <a:pt x="211024" y="1295400"/>
                  </a:lnTo>
                  <a:lnTo>
                    <a:pt x="226353" y="1282700"/>
                  </a:lnTo>
                  <a:lnTo>
                    <a:pt x="238001" y="1270000"/>
                  </a:lnTo>
                  <a:lnTo>
                    <a:pt x="245844" y="1257300"/>
                  </a:lnTo>
                  <a:lnTo>
                    <a:pt x="97227" y="1257300"/>
                  </a:lnTo>
                  <a:lnTo>
                    <a:pt x="84872" y="1244600"/>
                  </a:lnTo>
                  <a:lnTo>
                    <a:pt x="82412" y="1231900"/>
                  </a:lnTo>
                  <a:lnTo>
                    <a:pt x="77890" y="1206500"/>
                  </a:lnTo>
                  <a:lnTo>
                    <a:pt x="75236" y="1193800"/>
                  </a:lnTo>
                  <a:lnTo>
                    <a:pt x="72518" y="1168400"/>
                  </a:lnTo>
                  <a:lnTo>
                    <a:pt x="69896" y="1155700"/>
                  </a:lnTo>
                  <a:lnTo>
                    <a:pt x="67529" y="1130300"/>
                  </a:lnTo>
                  <a:lnTo>
                    <a:pt x="65600" y="1104900"/>
                  </a:lnTo>
                  <a:lnTo>
                    <a:pt x="63505" y="1066800"/>
                  </a:lnTo>
                  <a:lnTo>
                    <a:pt x="63605" y="1052176"/>
                  </a:lnTo>
                  <a:lnTo>
                    <a:pt x="63679" y="1041400"/>
                  </a:lnTo>
                  <a:lnTo>
                    <a:pt x="64822" y="1016000"/>
                  </a:lnTo>
                  <a:lnTo>
                    <a:pt x="67024" y="1003300"/>
                  </a:lnTo>
                  <a:lnTo>
                    <a:pt x="70324" y="977900"/>
                  </a:lnTo>
                  <a:lnTo>
                    <a:pt x="74678" y="965200"/>
                  </a:lnTo>
                  <a:lnTo>
                    <a:pt x="80283" y="952500"/>
                  </a:lnTo>
                  <a:lnTo>
                    <a:pt x="91946" y="927100"/>
                  </a:lnTo>
                  <a:lnTo>
                    <a:pt x="88411" y="927100"/>
                  </a:lnTo>
                  <a:lnTo>
                    <a:pt x="102763" y="914400"/>
                  </a:lnTo>
                  <a:lnTo>
                    <a:pt x="123976" y="914400"/>
                  </a:lnTo>
                  <a:lnTo>
                    <a:pt x="143743" y="901700"/>
                  </a:lnTo>
                  <a:lnTo>
                    <a:pt x="163972" y="901700"/>
                  </a:lnTo>
                  <a:lnTo>
                    <a:pt x="199139" y="889000"/>
                  </a:lnTo>
                  <a:lnTo>
                    <a:pt x="229783" y="876300"/>
                  </a:lnTo>
                  <a:lnTo>
                    <a:pt x="255897" y="863600"/>
                  </a:lnTo>
                  <a:lnTo>
                    <a:pt x="283569" y="863600"/>
                  </a:lnTo>
                  <a:lnTo>
                    <a:pt x="312158" y="850900"/>
                  </a:lnTo>
                  <a:close/>
                </a:path>
                <a:path w="1512570" h="1663700">
                  <a:moveTo>
                    <a:pt x="443365" y="1045154"/>
                  </a:moveTo>
                  <a:lnTo>
                    <a:pt x="432753" y="1054100"/>
                  </a:lnTo>
                  <a:lnTo>
                    <a:pt x="417288" y="1054100"/>
                  </a:lnTo>
                  <a:lnTo>
                    <a:pt x="403840" y="1066800"/>
                  </a:lnTo>
                  <a:lnTo>
                    <a:pt x="384836" y="1079500"/>
                  </a:lnTo>
                  <a:lnTo>
                    <a:pt x="301254" y="1143000"/>
                  </a:lnTo>
                  <a:lnTo>
                    <a:pt x="258497" y="1168400"/>
                  </a:lnTo>
                  <a:lnTo>
                    <a:pt x="236626" y="1181100"/>
                  </a:lnTo>
                  <a:lnTo>
                    <a:pt x="214053" y="1193800"/>
                  </a:lnTo>
                  <a:lnTo>
                    <a:pt x="190099" y="1219200"/>
                  </a:lnTo>
                  <a:lnTo>
                    <a:pt x="175751" y="1231900"/>
                  </a:lnTo>
                  <a:lnTo>
                    <a:pt x="160488" y="1244600"/>
                  </a:lnTo>
                  <a:lnTo>
                    <a:pt x="144519" y="1244600"/>
                  </a:lnTo>
                  <a:lnTo>
                    <a:pt x="126926" y="1257300"/>
                  </a:lnTo>
                  <a:lnTo>
                    <a:pt x="245844" y="1257300"/>
                  </a:lnTo>
                  <a:lnTo>
                    <a:pt x="253686" y="1244600"/>
                  </a:lnTo>
                  <a:lnTo>
                    <a:pt x="272906" y="1231900"/>
                  </a:lnTo>
                  <a:lnTo>
                    <a:pt x="293626" y="1219200"/>
                  </a:lnTo>
                  <a:lnTo>
                    <a:pt x="336443" y="1193800"/>
                  </a:lnTo>
                  <a:lnTo>
                    <a:pt x="421399" y="1130300"/>
                  </a:lnTo>
                  <a:lnTo>
                    <a:pt x="441464" y="1117600"/>
                  </a:lnTo>
                  <a:lnTo>
                    <a:pt x="455104" y="1104900"/>
                  </a:lnTo>
                  <a:lnTo>
                    <a:pt x="473477" y="1104900"/>
                  </a:lnTo>
                  <a:lnTo>
                    <a:pt x="446853" y="1092200"/>
                  </a:lnTo>
                  <a:lnTo>
                    <a:pt x="431469" y="1066800"/>
                  </a:lnTo>
                  <a:lnTo>
                    <a:pt x="443365" y="1045154"/>
                  </a:lnTo>
                  <a:close/>
                </a:path>
                <a:path w="1512570" h="1663700">
                  <a:moveTo>
                    <a:pt x="475480" y="1034462"/>
                  </a:moveTo>
                  <a:lnTo>
                    <a:pt x="468260" y="1041400"/>
                  </a:lnTo>
                  <a:lnTo>
                    <a:pt x="447818" y="1041400"/>
                  </a:lnTo>
                  <a:lnTo>
                    <a:pt x="443365" y="1045154"/>
                  </a:lnTo>
                  <a:lnTo>
                    <a:pt x="431469" y="1066800"/>
                  </a:lnTo>
                  <a:lnTo>
                    <a:pt x="446853" y="1092200"/>
                  </a:lnTo>
                  <a:lnTo>
                    <a:pt x="473477" y="1104900"/>
                  </a:lnTo>
                  <a:lnTo>
                    <a:pt x="491542" y="1092200"/>
                  </a:lnTo>
                  <a:lnTo>
                    <a:pt x="509168" y="1092200"/>
                  </a:lnTo>
                  <a:lnTo>
                    <a:pt x="504626" y="1079500"/>
                  </a:lnTo>
                  <a:lnTo>
                    <a:pt x="499101" y="1079500"/>
                  </a:lnTo>
                  <a:lnTo>
                    <a:pt x="497394" y="1059281"/>
                  </a:lnTo>
                  <a:lnTo>
                    <a:pt x="494853" y="1052176"/>
                  </a:lnTo>
                  <a:lnTo>
                    <a:pt x="475480" y="1034462"/>
                  </a:lnTo>
                  <a:close/>
                </a:path>
                <a:path w="1512570" h="1663700">
                  <a:moveTo>
                    <a:pt x="495866" y="1092200"/>
                  </a:moveTo>
                  <a:lnTo>
                    <a:pt x="491542" y="1092200"/>
                  </a:lnTo>
                  <a:lnTo>
                    <a:pt x="473477" y="1104900"/>
                  </a:lnTo>
                  <a:lnTo>
                    <a:pt x="479470" y="1104900"/>
                  </a:lnTo>
                  <a:lnTo>
                    <a:pt x="495866" y="1092200"/>
                  </a:lnTo>
                  <a:close/>
                </a:path>
                <a:path w="1512570" h="1663700">
                  <a:moveTo>
                    <a:pt x="630543" y="1028700"/>
                  </a:moveTo>
                  <a:lnTo>
                    <a:pt x="486456" y="1028700"/>
                  </a:lnTo>
                  <a:lnTo>
                    <a:pt x="494853" y="1052176"/>
                  </a:lnTo>
                  <a:lnTo>
                    <a:pt x="496957" y="1054100"/>
                  </a:lnTo>
                  <a:lnTo>
                    <a:pt x="497394" y="1059281"/>
                  </a:lnTo>
                  <a:lnTo>
                    <a:pt x="509168" y="1092200"/>
                  </a:lnTo>
                  <a:lnTo>
                    <a:pt x="511371" y="1092200"/>
                  </a:lnTo>
                  <a:lnTo>
                    <a:pt x="536797" y="1079500"/>
                  </a:lnTo>
                  <a:lnTo>
                    <a:pt x="516343" y="1079500"/>
                  </a:lnTo>
                  <a:lnTo>
                    <a:pt x="540564" y="1066800"/>
                  </a:lnTo>
                  <a:lnTo>
                    <a:pt x="557547" y="1054100"/>
                  </a:lnTo>
                  <a:lnTo>
                    <a:pt x="580063" y="1054100"/>
                  </a:lnTo>
                  <a:lnTo>
                    <a:pt x="603929" y="1041400"/>
                  </a:lnTo>
                  <a:lnTo>
                    <a:pt x="613074" y="1041400"/>
                  </a:lnTo>
                  <a:lnTo>
                    <a:pt x="622366" y="1036758"/>
                  </a:lnTo>
                  <a:lnTo>
                    <a:pt x="630543" y="1028700"/>
                  </a:lnTo>
                  <a:close/>
                </a:path>
                <a:path w="1512570" h="1663700">
                  <a:moveTo>
                    <a:pt x="497394" y="1059281"/>
                  </a:moveTo>
                  <a:lnTo>
                    <a:pt x="499101" y="1079500"/>
                  </a:lnTo>
                  <a:lnTo>
                    <a:pt x="504626" y="1079500"/>
                  </a:lnTo>
                  <a:lnTo>
                    <a:pt x="497394" y="1059281"/>
                  </a:lnTo>
                  <a:close/>
                </a:path>
                <a:path w="1512570" h="1663700">
                  <a:moveTo>
                    <a:pt x="613074" y="1041400"/>
                  </a:moveTo>
                  <a:lnTo>
                    <a:pt x="603929" y="1041400"/>
                  </a:lnTo>
                  <a:lnTo>
                    <a:pt x="580063" y="1054100"/>
                  </a:lnTo>
                  <a:lnTo>
                    <a:pt x="557547" y="1054100"/>
                  </a:lnTo>
                  <a:lnTo>
                    <a:pt x="540564" y="1066800"/>
                  </a:lnTo>
                  <a:lnTo>
                    <a:pt x="516343" y="1079500"/>
                  </a:lnTo>
                  <a:lnTo>
                    <a:pt x="536797" y="1079500"/>
                  </a:lnTo>
                  <a:lnTo>
                    <a:pt x="613074" y="1041400"/>
                  </a:lnTo>
                  <a:close/>
                </a:path>
                <a:path w="1512570" h="1663700">
                  <a:moveTo>
                    <a:pt x="494853" y="1052176"/>
                  </a:moveTo>
                  <a:lnTo>
                    <a:pt x="497394" y="1059281"/>
                  </a:lnTo>
                  <a:lnTo>
                    <a:pt x="496957" y="1054100"/>
                  </a:lnTo>
                  <a:lnTo>
                    <a:pt x="494853" y="1052176"/>
                  </a:lnTo>
                  <a:close/>
                </a:path>
                <a:path w="1512570" h="1663700">
                  <a:moveTo>
                    <a:pt x="730873" y="952500"/>
                  </a:moveTo>
                  <a:lnTo>
                    <a:pt x="481477" y="1028700"/>
                  </a:lnTo>
                  <a:lnTo>
                    <a:pt x="475480" y="1034462"/>
                  </a:lnTo>
                  <a:lnTo>
                    <a:pt x="494853" y="1052176"/>
                  </a:lnTo>
                  <a:lnTo>
                    <a:pt x="486456" y="1028700"/>
                  </a:lnTo>
                  <a:lnTo>
                    <a:pt x="630543" y="1028700"/>
                  </a:lnTo>
                  <a:lnTo>
                    <a:pt x="651701" y="1016000"/>
                  </a:lnTo>
                  <a:lnTo>
                    <a:pt x="666946" y="1003300"/>
                  </a:lnTo>
                  <a:lnTo>
                    <a:pt x="685695" y="1003300"/>
                  </a:lnTo>
                  <a:lnTo>
                    <a:pt x="706205" y="990600"/>
                  </a:lnTo>
                  <a:lnTo>
                    <a:pt x="727327" y="984331"/>
                  </a:lnTo>
                  <a:lnTo>
                    <a:pt x="740202" y="977900"/>
                  </a:lnTo>
                  <a:lnTo>
                    <a:pt x="730873" y="952500"/>
                  </a:lnTo>
                  <a:close/>
                </a:path>
                <a:path w="1512570" h="1663700">
                  <a:moveTo>
                    <a:pt x="469177" y="1028700"/>
                  </a:moveTo>
                  <a:lnTo>
                    <a:pt x="463110" y="1028700"/>
                  </a:lnTo>
                  <a:lnTo>
                    <a:pt x="445428" y="1041400"/>
                  </a:lnTo>
                  <a:lnTo>
                    <a:pt x="443365" y="1045154"/>
                  </a:lnTo>
                  <a:lnTo>
                    <a:pt x="447818" y="1041400"/>
                  </a:lnTo>
                  <a:lnTo>
                    <a:pt x="468260" y="1041400"/>
                  </a:lnTo>
                  <a:lnTo>
                    <a:pt x="475480" y="1034462"/>
                  </a:lnTo>
                  <a:lnTo>
                    <a:pt x="469177" y="1028700"/>
                  </a:lnTo>
                  <a:close/>
                </a:path>
                <a:path w="1512570" h="1663700">
                  <a:moveTo>
                    <a:pt x="622366" y="1036758"/>
                  </a:moveTo>
                  <a:lnTo>
                    <a:pt x="613074" y="1041400"/>
                  </a:lnTo>
                  <a:lnTo>
                    <a:pt x="617656" y="1041400"/>
                  </a:lnTo>
                  <a:lnTo>
                    <a:pt x="622366" y="1036758"/>
                  </a:lnTo>
                  <a:close/>
                </a:path>
                <a:path w="1512570" h="1663700">
                  <a:moveTo>
                    <a:pt x="727327" y="984331"/>
                  </a:moveTo>
                  <a:lnTo>
                    <a:pt x="706205" y="990600"/>
                  </a:lnTo>
                  <a:lnTo>
                    <a:pt x="685695" y="1003300"/>
                  </a:lnTo>
                  <a:lnTo>
                    <a:pt x="666946" y="1003300"/>
                  </a:lnTo>
                  <a:lnTo>
                    <a:pt x="651701" y="1016000"/>
                  </a:lnTo>
                  <a:lnTo>
                    <a:pt x="630543" y="1028700"/>
                  </a:lnTo>
                  <a:lnTo>
                    <a:pt x="622366" y="1036758"/>
                  </a:lnTo>
                  <a:lnTo>
                    <a:pt x="727327" y="984331"/>
                  </a:lnTo>
                  <a:close/>
                </a:path>
                <a:path w="1512570" h="1663700">
                  <a:moveTo>
                    <a:pt x="1422407" y="711200"/>
                  </a:moveTo>
                  <a:lnTo>
                    <a:pt x="1236097" y="711200"/>
                  </a:lnTo>
                  <a:lnTo>
                    <a:pt x="1219213" y="723900"/>
                  </a:lnTo>
                  <a:lnTo>
                    <a:pt x="1205937" y="736600"/>
                  </a:lnTo>
                  <a:lnTo>
                    <a:pt x="1191130" y="749300"/>
                  </a:lnTo>
                  <a:lnTo>
                    <a:pt x="1023082" y="800100"/>
                  </a:lnTo>
                  <a:lnTo>
                    <a:pt x="1000813" y="812800"/>
                  </a:lnTo>
                  <a:lnTo>
                    <a:pt x="977577" y="812800"/>
                  </a:lnTo>
                  <a:lnTo>
                    <a:pt x="963343" y="825500"/>
                  </a:lnTo>
                  <a:lnTo>
                    <a:pt x="938937" y="850900"/>
                  </a:lnTo>
                  <a:lnTo>
                    <a:pt x="686810" y="927100"/>
                  </a:lnTo>
                  <a:lnTo>
                    <a:pt x="664540" y="939800"/>
                  </a:lnTo>
                  <a:lnTo>
                    <a:pt x="641305" y="952500"/>
                  </a:lnTo>
                  <a:lnTo>
                    <a:pt x="614815" y="965200"/>
                  </a:lnTo>
                  <a:lnTo>
                    <a:pt x="584393" y="990600"/>
                  </a:lnTo>
                  <a:lnTo>
                    <a:pt x="541557" y="990600"/>
                  </a:lnTo>
                  <a:lnTo>
                    <a:pt x="516398" y="1003300"/>
                  </a:lnTo>
                  <a:lnTo>
                    <a:pt x="501313" y="1016000"/>
                  </a:lnTo>
                  <a:lnTo>
                    <a:pt x="478730" y="1028700"/>
                  </a:lnTo>
                  <a:lnTo>
                    <a:pt x="469177" y="1028700"/>
                  </a:lnTo>
                  <a:lnTo>
                    <a:pt x="475480" y="1034462"/>
                  </a:lnTo>
                  <a:lnTo>
                    <a:pt x="481477" y="1028700"/>
                  </a:lnTo>
                  <a:lnTo>
                    <a:pt x="730873" y="952500"/>
                  </a:lnTo>
                  <a:lnTo>
                    <a:pt x="820758" y="952500"/>
                  </a:lnTo>
                  <a:lnTo>
                    <a:pt x="964279" y="901700"/>
                  </a:lnTo>
                  <a:lnTo>
                    <a:pt x="987974" y="889000"/>
                  </a:lnTo>
                  <a:lnTo>
                    <a:pt x="1003219" y="876300"/>
                  </a:lnTo>
                  <a:lnTo>
                    <a:pt x="1021969" y="863600"/>
                  </a:lnTo>
                  <a:lnTo>
                    <a:pt x="1042476" y="863600"/>
                  </a:lnTo>
                  <a:lnTo>
                    <a:pt x="1085270" y="850900"/>
                  </a:lnTo>
                  <a:lnTo>
                    <a:pt x="1215901" y="800100"/>
                  </a:lnTo>
                  <a:lnTo>
                    <a:pt x="1228876" y="800100"/>
                  </a:lnTo>
                  <a:lnTo>
                    <a:pt x="1247631" y="787400"/>
                  </a:lnTo>
                  <a:lnTo>
                    <a:pt x="1283174" y="762000"/>
                  </a:lnTo>
                  <a:lnTo>
                    <a:pt x="1471980" y="762000"/>
                  </a:lnTo>
                  <a:lnTo>
                    <a:pt x="1459586" y="736600"/>
                  </a:lnTo>
                  <a:lnTo>
                    <a:pt x="1444114" y="723900"/>
                  </a:lnTo>
                  <a:lnTo>
                    <a:pt x="1422407" y="711200"/>
                  </a:lnTo>
                  <a:close/>
                </a:path>
                <a:path w="1512570" h="1663700">
                  <a:moveTo>
                    <a:pt x="820758" y="952500"/>
                  </a:moveTo>
                  <a:lnTo>
                    <a:pt x="730873" y="952500"/>
                  </a:lnTo>
                  <a:lnTo>
                    <a:pt x="740202" y="977900"/>
                  </a:lnTo>
                  <a:lnTo>
                    <a:pt x="727327" y="984331"/>
                  </a:lnTo>
                  <a:lnTo>
                    <a:pt x="748997" y="977900"/>
                  </a:lnTo>
                  <a:lnTo>
                    <a:pt x="820758" y="952500"/>
                  </a:lnTo>
                  <a:close/>
                </a:path>
                <a:path w="1512570" h="1663700">
                  <a:moveTo>
                    <a:pt x="106636" y="914400"/>
                  </a:moveTo>
                  <a:lnTo>
                    <a:pt x="88411" y="927100"/>
                  </a:lnTo>
                  <a:lnTo>
                    <a:pt x="91946" y="927100"/>
                  </a:lnTo>
                  <a:lnTo>
                    <a:pt x="106636" y="914400"/>
                  </a:lnTo>
                  <a:close/>
                </a:path>
                <a:path w="1512570" h="1663700">
                  <a:moveTo>
                    <a:pt x="376444" y="838200"/>
                  </a:moveTo>
                  <a:lnTo>
                    <a:pt x="134957" y="838200"/>
                  </a:lnTo>
                  <a:lnTo>
                    <a:pt x="121986" y="850900"/>
                  </a:lnTo>
                  <a:lnTo>
                    <a:pt x="341045" y="850900"/>
                  </a:lnTo>
                  <a:lnTo>
                    <a:pt x="376444" y="838200"/>
                  </a:lnTo>
                  <a:close/>
                </a:path>
                <a:path w="1512570" h="1663700">
                  <a:moveTo>
                    <a:pt x="427437" y="800100"/>
                  </a:moveTo>
                  <a:lnTo>
                    <a:pt x="269130" y="800100"/>
                  </a:lnTo>
                  <a:lnTo>
                    <a:pt x="240002" y="812800"/>
                  </a:lnTo>
                  <a:lnTo>
                    <a:pt x="210905" y="812800"/>
                  </a:lnTo>
                  <a:lnTo>
                    <a:pt x="192799" y="825500"/>
                  </a:lnTo>
                  <a:lnTo>
                    <a:pt x="166474" y="838200"/>
                  </a:lnTo>
                  <a:lnTo>
                    <a:pt x="389352" y="838200"/>
                  </a:lnTo>
                  <a:lnTo>
                    <a:pt x="414651" y="812800"/>
                  </a:lnTo>
                  <a:lnTo>
                    <a:pt x="427437" y="800100"/>
                  </a:lnTo>
                  <a:close/>
                </a:path>
                <a:path w="1512570" h="1663700">
                  <a:moveTo>
                    <a:pt x="467178" y="787400"/>
                  </a:moveTo>
                  <a:lnTo>
                    <a:pt x="324905" y="787400"/>
                  </a:lnTo>
                  <a:lnTo>
                    <a:pt x="297576" y="800100"/>
                  </a:lnTo>
                  <a:lnTo>
                    <a:pt x="447716" y="800100"/>
                  </a:lnTo>
                  <a:lnTo>
                    <a:pt x="467178" y="787400"/>
                  </a:lnTo>
                  <a:close/>
                </a:path>
                <a:path w="1512570" h="1663700">
                  <a:moveTo>
                    <a:pt x="618411" y="723900"/>
                  </a:moveTo>
                  <a:lnTo>
                    <a:pt x="449681" y="723900"/>
                  </a:lnTo>
                  <a:lnTo>
                    <a:pt x="427452" y="736600"/>
                  </a:lnTo>
                  <a:lnTo>
                    <a:pt x="401789" y="749300"/>
                  </a:lnTo>
                  <a:lnTo>
                    <a:pt x="378020" y="762000"/>
                  </a:lnTo>
                  <a:lnTo>
                    <a:pt x="345365" y="787400"/>
                  </a:lnTo>
                  <a:lnTo>
                    <a:pt x="500923" y="787400"/>
                  </a:lnTo>
                  <a:lnTo>
                    <a:pt x="515423" y="774700"/>
                  </a:lnTo>
                  <a:lnTo>
                    <a:pt x="544898" y="774700"/>
                  </a:lnTo>
                  <a:lnTo>
                    <a:pt x="558765" y="762000"/>
                  </a:lnTo>
                  <a:lnTo>
                    <a:pt x="571723" y="762000"/>
                  </a:lnTo>
                  <a:lnTo>
                    <a:pt x="585696" y="749300"/>
                  </a:lnTo>
                  <a:lnTo>
                    <a:pt x="604852" y="736600"/>
                  </a:lnTo>
                  <a:lnTo>
                    <a:pt x="618411" y="723900"/>
                  </a:lnTo>
                  <a:close/>
                </a:path>
                <a:path w="1512570" h="1663700">
                  <a:moveTo>
                    <a:pt x="992402" y="546100"/>
                  </a:moveTo>
                  <a:lnTo>
                    <a:pt x="822766" y="546100"/>
                  </a:lnTo>
                  <a:lnTo>
                    <a:pt x="799372" y="558800"/>
                  </a:lnTo>
                  <a:lnTo>
                    <a:pt x="778422" y="571500"/>
                  </a:lnTo>
                  <a:lnTo>
                    <a:pt x="764810" y="571500"/>
                  </a:lnTo>
                  <a:lnTo>
                    <a:pt x="741527" y="584200"/>
                  </a:lnTo>
                  <a:lnTo>
                    <a:pt x="720394" y="609600"/>
                  </a:lnTo>
                  <a:lnTo>
                    <a:pt x="702198" y="622300"/>
                  </a:lnTo>
                  <a:lnTo>
                    <a:pt x="682090" y="635000"/>
                  </a:lnTo>
                  <a:lnTo>
                    <a:pt x="655104" y="647700"/>
                  </a:lnTo>
                  <a:lnTo>
                    <a:pt x="621774" y="660400"/>
                  </a:lnTo>
                  <a:lnTo>
                    <a:pt x="598421" y="673100"/>
                  </a:lnTo>
                  <a:lnTo>
                    <a:pt x="584387" y="673100"/>
                  </a:lnTo>
                  <a:lnTo>
                    <a:pt x="558773" y="685800"/>
                  </a:lnTo>
                  <a:lnTo>
                    <a:pt x="544160" y="698500"/>
                  </a:lnTo>
                  <a:lnTo>
                    <a:pt x="525960" y="711200"/>
                  </a:lnTo>
                  <a:lnTo>
                    <a:pt x="499487" y="711200"/>
                  </a:lnTo>
                  <a:lnTo>
                    <a:pt x="485521" y="723900"/>
                  </a:lnTo>
                  <a:lnTo>
                    <a:pt x="653534" y="723900"/>
                  </a:lnTo>
                  <a:lnTo>
                    <a:pt x="683728" y="698500"/>
                  </a:lnTo>
                  <a:lnTo>
                    <a:pt x="712777" y="685800"/>
                  </a:lnTo>
                  <a:lnTo>
                    <a:pt x="736455" y="673100"/>
                  </a:lnTo>
                  <a:lnTo>
                    <a:pt x="758270" y="660400"/>
                  </a:lnTo>
                  <a:lnTo>
                    <a:pt x="776977" y="647700"/>
                  </a:lnTo>
                  <a:lnTo>
                    <a:pt x="796391" y="635000"/>
                  </a:lnTo>
                  <a:lnTo>
                    <a:pt x="817808" y="622300"/>
                  </a:lnTo>
                  <a:lnTo>
                    <a:pt x="831388" y="609600"/>
                  </a:lnTo>
                  <a:lnTo>
                    <a:pt x="848307" y="609600"/>
                  </a:lnTo>
                  <a:lnTo>
                    <a:pt x="869359" y="596900"/>
                  </a:lnTo>
                  <a:lnTo>
                    <a:pt x="885473" y="596900"/>
                  </a:lnTo>
                  <a:lnTo>
                    <a:pt x="906350" y="584200"/>
                  </a:lnTo>
                  <a:lnTo>
                    <a:pt x="921875" y="584200"/>
                  </a:lnTo>
                  <a:lnTo>
                    <a:pt x="936365" y="571500"/>
                  </a:lnTo>
                  <a:lnTo>
                    <a:pt x="959841" y="558800"/>
                  </a:lnTo>
                  <a:lnTo>
                    <a:pt x="979223" y="558800"/>
                  </a:lnTo>
                  <a:lnTo>
                    <a:pt x="992402" y="546100"/>
                  </a:lnTo>
                  <a:close/>
                </a:path>
                <a:path w="1512570" h="1663700">
                  <a:moveTo>
                    <a:pt x="1351617" y="698500"/>
                  </a:moveTo>
                  <a:lnTo>
                    <a:pt x="1265642" y="698500"/>
                  </a:lnTo>
                  <a:lnTo>
                    <a:pt x="1251082" y="711200"/>
                  </a:lnTo>
                  <a:lnTo>
                    <a:pt x="1385517" y="711200"/>
                  </a:lnTo>
                  <a:lnTo>
                    <a:pt x="1351617" y="698500"/>
                  </a:lnTo>
                  <a:close/>
                </a:path>
                <a:path w="1512570" h="1663700">
                  <a:moveTo>
                    <a:pt x="1300477" y="406400"/>
                  </a:moveTo>
                  <a:lnTo>
                    <a:pt x="1089309" y="406400"/>
                  </a:lnTo>
                  <a:lnTo>
                    <a:pt x="1076504" y="419100"/>
                  </a:lnTo>
                  <a:lnTo>
                    <a:pt x="1050259" y="431800"/>
                  </a:lnTo>
                  <a:lnTo>
                    <a:pt x="1028390" y="444500"/>
                  </a:lnTo>
                  <a:lnTo>
                    <a:pt x="1013367" y="457200"/>
                  </a:lnTo>
                  <a:lnTo>
                    <a:pt x="988221" y="482600"/>
                  </a:lnTo>
                  <a:lnTo>
                    <a:pt x="972082" y="495300"/>
                  </a:lnTo>
                  <a:lnTo>
                    <a:pt x="936952" y="495300"/>
                  </a:lnTo>
                  <a:lnTo>
                    <a:pt x="920554" y="508000"/>
                  </a:lnTo>
                  <a:lnTo>
                    <a:pt x="893461" y="520700"/>
                  </a:lnTo>
                  <a:lnTo>
                    <a:pt x="871606" y="533400"/>
                  </a:lnTo>
                  <a:lnTo>
                    <a:pt x="858071" y="533400"/>
                  </a:lnTo>
                  <a:lnTo>
                    <a:pt x="844342" y="546100"/>
                  </a:lnTo>
                  <a:lnTo>
                    <a:pt x="1006806" y="546100"/>
                  </a:lnTo>
                  <a:lnTo>
                    <a:pt x="1024672" y="533400"/>
                  </a:lnTo>
                  <a:lnTo>
                    <a:pt x="1039859" y="520700"/>
                  </a:lnTo>
                  <a:lnTo>
                    <a:pt x="1065488" y="495300"/>
                  </a:lnTo>
                  <a:lnTo>
                    <a:pt x="1085963" y="482600"/>
                  </a:lnTo>
                  <a:lnTo>
                    <a:pt x="1109016" y="469900"/>
                  </a:lnTo>
                  <a:lnTo>
                    <a:pt x="1139176" y="469900"/>
                  </a:lnTo>
                  <a:lnTo>
                    <a:pt x="1157625" y="457200"/>
                  </a:lnTo>
                  <a:lnTo>
                    <a:pt x="1176576" y="457200"/>
                  </a:lnTo>
                  <a:lnTo>
                    <a:pt x="1194784" y="444500"/>
                  </a:lnTo>
                  <a:lnTo>
                    <a:pt x="1211585" y="444500"/>
                  </a:lnTo>
                  <a:lnTo>
                    <a:pt x="1231281" y="431800"/>
                  </a:lnTo>
                  <a:lnTo>
                    <a:pt x="1249459" y="431800"/>
                  </a:lnTo>
                  <a:lnTo>
                    <a:pt x="1264805" y="419100"/>
                  </a:lnTo>
                  <a:lnTo>
                    <a:pt x="1280351" y="419100"/>
                  </a:lnTo>
                  <a:lnTo>
                    <a:pt x="1300477" y="406400"/>
                  </a:lnTo>
                  <a:close/>
                </a:path>
                <a:path w="1512570" h="1663700">
                  <a:moveTo>
                    <a:pt x="1360138" y="393700"/>
                  </a:moveTo>
                  <a:lnTo>
                    <a:pt x="1142113" y="393700"/>
                  </a:lnTo>
                  <a:lnTo>
                    <a:pt x="1124111" y="406400"/>
                  </a:lnTo>
                  <a:lnTo>
                    <a:pt x="1344686" y="406400"/>
                  </a:lnTo>
                  <a:lnTo>
                    <a:pt x="1360138" y="393700"/>
                  </a:lnTo>
                  <a:close/>
                </a:path>
                <a:path w="1512570" h="1663700">
                  <a:moveTo>
                    <a:pt x="1485974" y="203200"/>
                  </a:moveTo>
                  <a:lnTo>
                    <a:pt x="1422106" y="203200"/>
                  </a:lnTo>
                  <a:lnTo>
                    <a:pt x="1423416" y="228600"/>
                  </a:lnTo>
                  <a:lnTo>
                    <a:pt x="1419515" y="228600"/>
                  </a:lnTo>
                  <a:lnTo>
                    <a:pt x="1417801" y="254000"/>
                  </a:lnTo>
                  <a:lnTo>
                    <a:pt x="1412341" y="279400"/>
                  </a:lnTo>
                  <a:lnTo>
                    <a:pt x="1401194" y="304800"/>
                  </a:lnTo>
                  <a:lnTo>
                    <a:pt x="1379209" y="317500"/>
                  </a:lnTo>
                  <a:lnTo>
                    <a:pt x="1363319" y="330200"/>
                  </a:lnTo>
                  <a:lnTo>
                    <a:pt x="1342896" y="342900"/>
                  </a:lnTo>
                  <a:lnTo>
                    <a:pt x="1296877" y="342900"/>
                  </a:lnTo>
                  <a:lnTo>
                    <a:pt x="1274980" y="355600"/>
                  </a:lnTo>
                  <a:lnTo>
                    <a:pt x="1261541" y="355600"/>
                  </a:lnTo>
                  <a:lnTo>
                    <a:pt x="1241734" y="368300"/>
                  </a:lnTo>
                  <a:lnTo>
                    <a:pt x="1223443" y="368300"/>
                  </a:lnTo>
                  <a:lnTo>
                    <a:pt x="1207947" y="381000"/>
                  </a:lnTo>
                  <a:lnTo>
                    <a:pt x="1192375" y="381000"/>
                  </a:lnTo>
                  <a:lnTo>
                    <a:pt x="1177669" y="393700"/>
                  </a:lnTo>
                  <a:lnTo>
                    <a:pt x="1377022" y="393700"/>
                  </a:lnTo>
                  <a:lnTo>
                    <a:pt x="1395105" y="381000"/>
                  </a:lnTo>
                  <a:lnTo>
                    <a:pt x="1416295" y="368300"/>
                  </a:lnTo>
                  <a:lnTo>
                    <a:pt x="1429579" y="355600"/>
                  </a:lnTo>
                  <a:lnTo>
                    <a:pt x="1443659" y="342900"/>
                  </a:lnTo>
                  <a:lnTo>
                    <a:pt x="1457554" y="330200"/>
                  </a:lnTo>
                  <a:lnTo>
                    <a:pt x="1468445" y="317500"/>
                  </a:lnTo>
                  <a:lnTo>
                    <a:pt x="1473734" y="292100"/>
                  </a:lnTo>
                  <a:lnTo>
                    <a:pt x="1477211" y="279400"/>
                  </a:lnTo>
                  <a:lnTo>
                    <a:pt x="1480769" y="254000"/>
                  </a:lnTo>
                  <a:lnTo>
                    <a:pt x="1482648" y="241300"/>
                  </a:lnTo>
                  <a:lnTo>
                    <a:pt x="1483757" y="228600"/>
                  </a:lnTo>
                  <a:lnTo>
                    <a:pt x="1423416" y="228600"/>
                  </a:lnTo>
                  <a:lnTo>
                    <a:pt x="1421011" y="213934"/>
                  </a:lnTo>
                  <a:lnTo>
                    <a:pt x="1485037" y="213934"/>
                  </a:lnTo>
                  <a:lnTo>
                    <a:pt x="1485974" y="203200"/>
                  </a:lnTo>
                  <a:close/>
                </a:path>
                <a:path w="1512570" h="1663700">
                  <a:moveTo>
                    <a:pt x="1422106" y="203200"/>
                  </a:moveTo>
                  <a:lnTo>
                    <a:pt x="1421011" y="213934"/>
                  </a:lnTo>
                  <a:lnTo>
                    <a:pt x="1423416" y="228600"/>
                  </a:lnTo>
                  <a:lnTo>
                    <a:pt x="1422106" y="203200"/>
                  </a:lnTo>
                  <a:close/>
                </a:path>
                <a:path w="1512570" h="1663700">
                  <a:moveTo>
                    <a:pt x="1201122" y="0"/>
                  </a:moveTo>
                  <a:lnTo>
                    <a:pt x="1166163" y="0"/>
                  </a:lnTo>
                  <a:lnTo>
                    <a:pt x="1152653" y="50800"/>
                  </a:lnTo>
                  <a:lnTo>
                    <a:pt x="1187966" y="63500"/>
                  </a:lnTo>
                  <a:lnTo>
                    <a:pt x="1224583" y="76200"/>
                  </a:lnTo>
                  <a:lnTo>
                    <a:pt x="1307503" y="76200"/>
                  </a:lnTo>
                  <a:lnTo>
                    <a:pt x="1328689" y="88900"/>
                  </a:lnTo>
                  <a:lnTo>
                    <a:pt x="1342983" y="88900"/>
                  </a:lnTo>
                  <a:lnTo>
                    <a:pt x="1357026" y="101600"/>
                  </a:lnTo>
                  <a:lnTo>
                    <a:pt x="1368216" y="114300"/>
                  </a:lnTo>
                  <a:lnTo>
                    <a:pt x="1385677" y="139700"/>
                  </a:lnTo>
                  <a:lnTo>
                    <a:pt x="1397425" y="165100"/>
                  </a:lnTo>
                  <a:lnTo>
                    <a:pt x="1408156" y="177800"/>
                  </a:lnTo>
                  <a:lnTo>
                    <a:pt x="1413268" y="190500"/>
                  </a:lnTo>
                  <a:lnTo>
                    <a:pt x="1419251" y="203200"/>
                  </a:lnTo>
                  <a:lnTo>
                    <a:pt x="1421011" y="213934"/>
                  </a:lnTo>
                  <a:lnTo>
                    <a:pt x="1422106" y="203200"/>
                  </a:lnTo>
                  <a:lnTo>
                    <a:pt x="1485974" y="203200"/>
                  </a:lnTo>
                  <a:lnTo>
                    <a:pt x="1476449" y="177800"/>
                  </a:lnTo>
                  <a:lnTo>
                    <a:pt x="1471377" y="165100"/>
                  </a:lnTo>
                  <a:lnTo>
                    <a:pt x="1466425" y="152400"/>
                  </a:lnTo>
                  <a:lnTo>
                    <a:pt x="1453649" y="127000"/>
                  </a:lnTo>
                  <a:lnTo>
                    <a:pt x="1444200" y="114300"/>
                  </a:lnTo>
                  <a:lnTo>
                    <a:pt x="1430418" y="101600"/>
                  </a:lnTo>
                  <a:lnTo>
                    <a:pt x="1421255" y="76200"/>
                  </a:lnTo>
                  <a:lnTo>
                    <a:pt x="1407251" y="63500"/>
                  </a:lnTo>
                  <a:lnTo>
                    <a:pt x="1382891" y="38100"/>
                  </a:lnTo>
                  <a:lnTo>
                    <a:pt x="1368842" y="25400"/>
                  </a:lnTo>
                  <a:lnTo>
                    <a:pt x="1351321" y="25400"/>
                  </a:lnTo>
                  <a:lnTo>
                    <a:pt x="1318921" y="12700"/>
                  </a:lnTo>
                  <a:lnTo>
                    <a:pt x="1235505" y="12700"/>
                  </a:lnTo>
                  <a:lnTo>
                    <a:pt x="120112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35767" y="2117852"/>
            <a:ext cx="920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5903" y="5872731"/>
            <a:ext cx="983361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Calibri"/>
                <a:cs typeface="Calibri"/>
              </a:rPr>
              <a:t>Slides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filter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over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matrix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products</a:t>
            </a:r>
            <a:endParaRPr sz="2800">
              <a:latin typeface="Calibri"/>
              <a:cs typeface="Calibri"/>
            </a:endParaRPr>
          </a:p>
          <a:p>
            <a:pPr marL="4740910">
              <a:lnSpc>
                <a:spcPct val="100000"/>
              </a:lnSpc>
              <a:spcBef>
                <a:spcPts val="1335"/>
              </a:spcBef>
            </a:pPr>
            <a:r>
              <a:rPr sz="1800" spc="-10" dirty="0">
                <a:latin typeface="Calibri"/>
                <a:cs typeface="Calibri"/>
              </a:rPr>
              <a:t>https://people.eecs.berkeley.edu/~jrs/189/lec/cnn.pdf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36456" y="2541523"/>
            <a:ext cx="9709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20" dirty="0">
                <a:latin typeface="Calibri"/>
                <a:cs typeface="Calibri"/>
              </a:rPr>
              <a:t>Filtered </a:t>
            </a:r>
            <a:r>
              <a:rPr sz="2400" spc="-10" dirty="0">
                <a:latin typeface="Calibri"/>
                <a:cs typeface="Calibri"/>
              </a:rPr>
              <a:t>Result: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92407" y="2577249"/>
          <a:ext cx="3219448" cy="2958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356198" y="3174442"/>
          <a:ext cx="1922145" cy="1917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270422" y="5696203"/>
            <a:ext cx="97567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Dot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*1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*0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*1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0*0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*1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*0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*1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*1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*0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0</a:t>
            </a:r>
            <a:r>
              <a:rPr sz="2400" dirty="0">
                <a:latin typeface="Calibri"/>
                <a:cs typeface="Calibri"/>
              </a:rPr>
              <a:t>*0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C000"/>
                </a:solidFill>
                <a:latin typeface="Calibri"/>
                <a:cs typeface="Calibri"/>
              </a:rPr>
              <a:t>1</a:t>
            </a:r>
            <a:r>
              <a:rPr sz="2400" spc="-25" dirty="0">
                <a:latin typeface="Calibri"/>
                <a:cs typeface="Calibri"/>
              </a:rPr>
              <a:t>*1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0432F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577249"/>
          <a:ext cx="3220083" cy="2958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1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577249"/>
          <a:ext cx="3220716" cy="2958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5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7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0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06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640749"/>
          <a:ext cx="3220083" cy="289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4350" y="2647099"/>
            <a:ext cx="1997075" cy="1791970"/>
          </a:xfrm>
          <a:custGeom>
            <a:avLst/>
            <a:gdLst/>
            <a:ahLst/>
            <a:cxnLst/>
            <a:rect l="l" t="t" r="r" b="b"/>
            <a:pathLst>
              <a:path w="1997075" h="1791970">
                <a:moveTo>
                  <a:pt x="0" y="0"/>
                </a:moveTo>
                <a:lnTo>
                  <a:pt x="1996549" y="0"/>
                </a:lnTo>
                <a:lnTo>
                  <a:pt x="1996549" y="1791897"/>
                </a:lnTo>
                <a:lnTo>
                  <a:pt x="0" y="1791897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043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640749"/>
          <a:ext cx="3220083" cy="2894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69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432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90"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180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8753" y="2647098"/>
            <a:ext cx="3218815" cy="2895600"/>
          </a:xfrm>
          <a:custGeom>
            <a:avLst/>
            <a:gdLst/>
            <a:ahLst/>
            <a:cxnLst/>
            <a:rect l="l" t="t" r="r" b="b"/>
            <a:pathLst>
              <a:path w="3218815" h="2895600">
                <a:moveTo>
                  <a:pt x="3218256" y="0"/>
                </a:moveTo>
                <a:lnTo>
                  <a:pt x="3218256" y="0"/>
                </a:lnTo>
                <a:lnTo>
                  <a:pt x="0" y="0"/>
                </a:lnTo>
                <a:lnTo>
                  <a:pt x="0" y="579120"/>
                </a:lnTo>
                <a:lnTo>
                  <a:pt x="0" y="1158240"/>
                </a:lnTo>
                <a:lnTo>
                  <a:pt x="0" y="1737360"/>
                </a:lnTo>
                <a:lnTo>
                  <a:pt x="0" y="2316480"/>
                </a:lnTo>
                <a:lnTo>
                  <a:pt x="0" y="2895600"/>
                </a:lnTo>
                <a:lnTo>
                  <a:pt x="643648" y="2895600"/>
                </a:lnTo>
                <a:lnTo>
                  <a:pt x="1287297" y="2895600"/>
                </a:lnTo>
                <a:lnTo>
                  <a:pt x="1930958" y="2895600"/>
                </a:lnTo>
                <a:lnTo>
                  <a:pt x="2574607" y="2895600"/>
                </a:lnTo>
                <a:lnTo>
                  <a:pt x="3218256" y="2895600"/>
                </a:lnTo>
                <a:lnTo>
                  <a:pt x="3218256" y="2316480"/>
                </a:lnTo>
                <a:lnTo>
                  <a:pt x="3218256" y="1737360"/>
                </a:lnTo>
                <a:lnTo>
                  <a:pt x="3218256" y="1158240"/>
                </a:lnTo>
                <a:lnTo>
                  <a:pt x="3218256" y="579120"/>
                </a:lnTo>
                <a:lnTo>
                  <a:pt x="321825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2673" y="3212500"/>
            <a:ext cx="1997075" cy="1791970"/>
          </a:xfrm>
          <a:custGeom>
            <a:avLst/>
            <a:gdLst/>
            <a:ahLst/>
            <a:cxnLst/>
            <a:rect l="l" t="t" r="r" b="b"/>
            <a:pathLst>
              <a:path w="1997075" h="1791970">
                <a:moveTo>
                  <a:pt x="0" y="0"/>
                </a:moveTo>
                <a:lnTo>
                  <a:pt x="1996549" y="0"/>
                </a:lnTo>
                <a:lnTo>
                  <a:pt x="1996549" y="1791897"/>
                </a:lnTo>
                <a:lnTo>
                  <a:pt x="0" y="1791897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043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92407" y="2640749"/>
          <a:ext cx="3220084" cy="2893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16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4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ts val="379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79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9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9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9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139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16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6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6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65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0468" y="3212500"/>
            <a:ext cx="1997075" cy="1791970"/>
          </a:xfrm>
          <a:custGeom>
            <a:avLst/>
            <a:gdLst/>
            <a:ahLst/>
            <a:cxnLst/>
            <a:rect l="l" t="t" r="r" b="b"/>
            <a:pathLst>
              <a:path w="1997075" h="1791970">
                <a:moveTo>
                  <a:pt x="0" y="0"/>
                </a:moveTo>
                <a:lnTo>
                  <a:pt x="1996549" y="0"/>
                </a:lnTo>
                <a:lnTo>
                  <a:pt x="1996549" y="1791897"/>
                </a:lnTo>
                <a:lnTo>
                  <a:pt x="0" y="1791897"/>
                </a:lnTo>
                <a:lnTo>
                  <a:pt x="0" y="0"/>
                </a:lnTo>
                <a:close/>
              </a:path>
            </a:pathLst>
          </a:custGeom>
          <a:ln w="127000">
            <a:solidFill>
              <a:srgbClr val="043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92407" y="2640749"/>
          <a:ext cx="3220083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79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640749"/>
          <a:ext cx="3220083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92407" y="2640749"/>
          <a:ext cx="3220083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5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29"/>
                        </a:lnSpc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56198" y="3258861"/>
          <a:ext cx="192214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2D</a:t>
            </a:r>
            <a:r>
              <a:rPr spc="-95" dirty="0"/>
              <a:t> </a:t>
            </a:r>
            <a:r>
              <a:rPr dirty="0"/>
              <a:t>Filtering:</a:t>
            </a:r>
            <a:r>
              <a:rPr spc="-100" dirty="0"/>
              <a:t> Toy</a:t>
            </a:r>
            <a:r>
              <a:rPr spc="-9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5767" y="2117852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282" y="2117852"/>
            <a:ext cx="1608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Feature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770" y="2117852"/>
            <a:ext cx="662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709601" y="3185942"/>
          <a:ext cx="2173604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solidFill>
                            <a:srgbClr val="0432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3200" spc="-50" dirty="0">
                          <a:latin typeface="Calibri"/>
                          <a:cs typeface="Calibri"/>
                        </a:rPr>
                        <a:t>?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6818</TotalTime>
  <Words>6592</Words>
  <Application>Microsoft Office PowerPoint</Application>
  <PresentationFormat>Widescreen</PresentationFormat>
  <Paragraphs>1522</Paragraphs>
  <Slides>136</Slides>
  <Notes>61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136</vt:i4>
      </vt:variant>
    </vt:vector>
  </HeadingPairs>
  <TitlesOfParts>
    <vt:vector size="150" baseType="lpstr">
      <vt:lpstr>.AppleSystemUIFont</vt:lpstr>
      <vt:lpstr>AppleColorEmoji</vt:lpstr>
      <vt:lpstr>Arial</vt:lpstr>
      <vt:lpstr>Book Antiqua</vt:lpstr>
      <vt:lpstr>Calibri</vt:lpstr>
      <vt:lpstr>Calibri Light</vt:lpstr>
      <vt:lpstr>Cambria Math</vt:lpstr>
      <vt:lpstr>Century Gothic</vt:lpstr>
      <vt:lpstr>Courier New</vt:lpstr>
      <vt:lpstr>Rage Italic</vt:lpstr>
      <vt:lpstr>Times New Roman</vt:lpstr>
      <vt:lpstr>Wingdings</vt:lpstr>
      <vt:lpstr>Sketchbook</vt:lpstr>
      <vt:lpstr>Office Theme</vt:lpstr>
      <vt:lpstr>Introduction to Deep Learning </vt:lpstr>
      <vt:lpstr>Outline</vt:lpstr>
      <vt:lpstr>PowerPoint Presentation</vt:lpstr>
      <vt:lpstr>PowerPoint Presentation</vt:lpstr>
      <vt:lpstr>PowerPoint Presentation</vt:lpstr>
      <vt:lpstr>Today’s Topics</vt:lpstr>
      <vt:lpstr>Historical Context: Inspiration</vt:lpstr>
      <vt:lpstr>Motivation: How Vision System Works</vt:lpstr>
      <vt:lpstr>Motivation: How Vision System Works</vt:lpstr>
      <vt:lpstr>Motivation: How Vision System Works</vt:lpstr>
      <vt:lpstr>Historical Context: Key Ingredients</vt:lpstr>
      <vt:lpstr>Neocognitron: Key Ingredients</vt:lpstr>
      <vt:lpstr>Neocognitron: Key Ingredients</vt:lpstr>
      <vt:lpstr>Neocognitron: Key Ingredients</vt:lpstr>
      <vt:lpstr>Neocognitron: Key Ingredients</vt:lpstr>
      <vt:lpstr>Neocognitron: Key Ingredients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components of DL</vt:lpstr>
      <vt:lpstr>Key components of CNNs</vt:lpstr>
      <vt:lpstr>PowerPoint Presentation</vt:lpstr>
      <vt:lpstr>PowerPoint Presentation</vt:lpstr>
      <vt:lpstr>Neural Network: A Neuron</vt:lpstr>
      <vt:lpstr>Feed forward/Backpropagation Neural Network</vt:lpstr>
      <vt:lpstr>Limitations of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The decision boundary perspective…</vt:lpstr>
      <vt:lpstr>The point I am trying to make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Today</vt:lpstr>
      <vt:lpstr>Deep Learning = Learning Hierarchical Representations</vt:lpstr>
      <vt:lpstr>Convolutional Neural Network (CNN)</vt:lpstr>
      <vt:lpstr>CNN Architecture</vt:lpstr>
      <vt:lpstr>CNN Example</vt:lpstr>
      <vt:lpstr>Building-blocks for CNN’s</vt:lpstr>
      <vt:lpstr>CNN Architecture: Convolutional Layer</vt:lpstr>
      <vt:lpstr>CNN Convolutional Layer: Local Connectivity</vt:lpstr>
      <vt:lpstr>CNN Convolutional Layer Shared Weights</vt:lpstr>
      <vt:lpstr>CNN Architecture: Non-linear Layer</vt:lpstr>
      <vt:lpstr>CNN Architecture: Pooling Layer</vt:lpstr>
      <vt:lpstr>Building-blocks for CNN’s</vt:lpstr>
      <vt:lpstr>Full CNN</vt:lpstr>
      <vt:lpstr>Motivation: Fully-Connected Layers Are Limited</vt:lpstr>
      <vt:lpstr>Motivation: Fully-Connected Layers Are Limited</vt:lpstr>
      <vt:lpstr>Motivation: Fully-Connected Layers Are Limited</vt:lpstr>
      <vt:lpstr>Key Ingredient 1: Convolutional Layers</vt:lpstr>
      <vt:lpstr>Fully-Connected vs Convolutional Layers</vt:lpstr>
      <vt:lpstr>Key Ingredient 1: Convolutional Layers</vt:lpstr>
      <vt:lpstr>Recall: Image Representation (8-bit Grayscale)</vt:lpstr>
      <vt:lpstr>Key Ingredient 1: Convolutional Layers</vt:lpstr>
      <vt:lpstr>Convolution: Applies Linear Filter (e.g., 2D)</vt:lpstr>
      <vt:lpstr>2D Filtering</vt:lpstr>
      <vt:lpstr>2D Filtering</vt:lpstr>
      <vt:lpstr>2D Filtering</vt:lpstr>
      <vt:lpstr>2D Filtering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2D Filtering: Toy Example</vt:lpstr>
      <vt:lpstr>Convolutional Layer</vt:lpstr>
      <vt:lpstr>Convolutional Layer: Parameters to Learn</vt:lpstr>
      <vt:lpstr>Convolutional Layer: Parameters to Learn</vt:lpstr>
      <vt:lpstr>Convolutional Layer: Parameters to Learn</vt:lpstr>
      <vt:lpstr>Convolutional Layer: What Can Filters Do?</vt:lpstr>
      <vt:lpstr>Convolutional Layer: What Can Filters Do?</vt:lpstr>
      <vt:lpstr>Convolutional Layer: What Can Filters Do?</vt:lpstr>
      <vt:lpstr>Convolutional Layer: What Can Filters Do?</vt:lpstr>
      <vt:lpstr>Convolutional Layer: What Can Filters Do?</vt:lpstr>
      <vt:lpstr>Convolutional Layer: What Can Filters Do?</vt:lpstr>
      <vt:lpstr>Convolutional Layer: What Can Filters Do? Filter Feature Map Filter</vt:lpstr>
      <vt:lpstr>Convolutional Layer: What Can Filters Do?</vt:lpstr>
      <vt:lpstr>Key Ingredient 1: Convolutional Layers</vt:lpstr>
      <vt:lpstr>Key Ingredient 1: Convolutional Layers</vt:lpstr>
      <vt:lpstr>Key Ingredient 1: Convolutional Layers</vt:lpstr>
      <vt:lpstr>Key Ingredient 1: Convolutional Layer Summary</vt:lpstr>
      <vt:lpstr>How Filters Are Applied to Multi-Channel Inputs</vt:lpstr>
      <vt:lpstr>How Filters Are Applied to Multi-Channel Inputs</vt:lpstr>
      <vt:lpstr>Convolutional Layers Stacked</vt:lpstr>
      <vt:lpstr>Convolutional Layers Stacked</vt:lpstr>
      <vt:lpstr>Convolutional Layers Stacked</vt:lpstr>
      <vt:lpstr>Problem #1: Input Shrinks</vt:lpstr>
      <vt:lpstr>Solution: Control Output Size with Padding</vt:lpstr>
      <vt:lpstr>Problem #2: Computation Expensive</vt:lpstr>
      <vt:lpstr>Idea: Reduce Computations with Stride</vt:lpstr>
      <vt:lpstr>Convolutional Layers: Parameters vs Hyperparameters</vt:lpstr>
      <vt:lpstr>Today’s Topics</vt:lpstr>
      <vt:lpstr>Pooling Layer: Summarizes Neighborhood</vt:lpstr>
      <vt:lpstr>Pooling Layer: Summarizes Neighborhood</vt:lpstr>
      <vt:lpstr>Pooling Layer: Summarizes Neighborhood</vt:lpstr>
      <vt:lpstr>Pooling Layer</vt:lpstr>
      <vt:lpstr>Pooling Layer: Summarizes Neighborhood</vt:lpstr>
      <vt:lpstr>Pooling Layer: Summarizes Neighborhood</vt:lpstr>
      <vt:lpstr>Pooling Layer: Summarizes Neighborhood</vt:lpstr>
      <vt:lpstr>Pooling for Multi-Channel Input</vt:lpstr>
      <vt:lpstr>Pooling Layer: Benefits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Ismini Lourentzou</dc:creator>
  <cp:lastModifiedBy>Hesham H. Amin</cp:lastModifiedBy>
  <cp:revision>210</cp:revision>
  <dcterms:created xsi:type="dcterms:W3CDTF">2017-11-27T01:44:40Z</dcterms:created>
  <dcterms:modified xsi:type="dcterms:W3CDTF">2025-03-09T20:56:31Z</dcterms:modified>
</cp:coreProperties>
</file>